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82" r:id="rId2"/>
  </p:sldMasterIdLst>
  <p:notesMasterIdLst>
    <p:notesMasterId r:id="rId49"/>
  </p:notesMasterIdLst>
  <p:sldIdLst>
    <p:sldId id="257" r:id="rId3"/>
    <p:sldId id="302" r:id="rId4"/>
    <p:sldId id="397" r:id="rId5"/>
    <p:sldId id="349" r:id="rId6"/>
    <p:sldId id="351" r:id="rId7"/>
    <p:sldId id="350" r:id="rId8"/>
    <p:sldId id="352" r:id="rId9"/>
    <p:sldId id="353" r:id="rId10"/>
    <p:sldId id="354" r:id="rId11"/>
    <p:sldId id="318" r:id="rId12"/>
    <p:sldId id="355" r:id="rId13"/>
    <p:sldId id="321" r:id="rId14"/>
    <p:sldId id="323" r:id="rId15"/>
    <p:sldId id="324" r:id="rId16"/>
    <p:sldId id="325" r:id="rId17"/>
    <p:sldId id="326" r:id="rId18"/>
    <p:sldId id="327" r:id="rId19"/>
    <p:sldId id="328" r:id="rId20"/>
    <p:sldId id="331" r:id="rId21"/>
    <p:sldId id="332" r:id="rId22"/>
    <p:sldId id="358" r:id="rId23"/>
    <p:sldId id="398" r:id="rId24"/>
    <p:sldId id="367" r:id="rId25"/>
    <p:sldId id="366" r:id="rId26"/>
    <p:sldId id="368" r:id="rId27"/>
    <p:sldId id="369" r:id="rId28"/>
    <p:sldId id="371" r:id="rId29"/>
    <p:sldId id="374" r:id="rId30"/>
    <p:sldId id="375" r:id="rId31"/>
    <p:sldId id="376" r:id="rId32"/>
    <p:sldId id="381" r:id="rId33"/>
    <p:sldId id="385" r:id="rId34"/>
    <p:sldId id="400" r:id="rId35"/>
    <p:sldId id="396" r:id="rId36"/>
    <p:sldId id="342" r:id="rId37"/>
    <p:sldId id="344" r:id="rId38"/>
    <p:sldId id="345" r:id="rId39"/>
    <p:sldId id="401" r:id="rId40"/>
    <p:sldId id="337" r:id="rId41"/>
    <p:sldId id="399" r:id="rId42"/>
    <p:sldId id="360" r:id="rId43"/>
    <p:sldId id="361" r:id="rId44"/>
    <p:sldId id="362" r:id="rId45"/>
    <p:sldId id="363" r:id="rId46"/>
    <p:sldId id="308" r:id="rId47"/>
    <p:sldId id="330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95221"/>
  </p:normalViewPr>
  <p:slideViewPr>
    <p:cSldViewPr snapToGrid="0" snapToObjects="1">
      <p:cViewPr varScale="1">
        <p:scale>
          <a:sx n="92" d="100"/>
          <a:sy n="92" d="100"/>
        </p:scale>
        <p:origin x="78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tableStyles" Target="tableStyle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8" Type="http://schemas.openxmlformats.org/officeDocument/2006/relationships/slide" Target="slides/slide6.xml"/><Relationship Id="rId51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682EA7B-AF06-4662-8A4E-8DF1623540E6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25F4316F-DA42-4363-95F3-CB5619C0D5E9}">
      <dgm:prSet phldrT="[Text]"/>
      <dgm:spPr/>
      <dgm:t>
        <a:bodyPr/>
        <a:lstStyle/>
        <a:p>
          <a:r>
            <a:rPr lang="en-US" dirty="0"/>
            <a:t>Squeezenet1.1.caffemodel</a:t>
          </a:r>
        </a:p>
      </dgm:t>
    </dgm:pt>
    <dgm:pt modelId="{B4E0978A-D155-4DC9-BB2A-3F0FD50D5881}" type="parTrans" cxnId="{822DEBD6-63B8-48D8-BF7E-83984576B40B}">
      <dgm:prSet/>
      <dgm:spPr/>
      <dgm:t>
        <a:bodyPr/>
        <a:lstStyle/>
        <a:p>
          <a:endParaRPr lang="en-US"/>
        </a:p>
      </dgm:t>
    </dgm:pt>
    <dgm:pt modelId="{25420348-0107-47FC-BE49-811189869B5E}" type="sibTrans" cxnId="{822DEBD6-63B8-48D8-BF7E-83984576B40B}">
      <dgm:prSet/>
      <dgm:spPr/>
      <dgm:t>
        <a:bodyPr/>
        <a:lstStyle/>
        <a:p>
          <a:endParaRPr lang="en-US"/>
        </a:p>
      </dgm:t>
    </dgm:pt>
    <dgm:pt modelId="{5BA5A198-BC80-4FA8-9705-8FA9F5999B3E}">
      <dgm:prSet phldrT="[Text]"/>
      <dgm:spPr/>
      <dgm:t>
        <a:bodyPr/>
        <a:lstStyle/>
        <a:p>
          <a:r>
            <a:rPr lang="en-US" dirty="0"/>
            <a:t>Squeezenet1.1.bin</a:t>
          </a:r>
        </a:p>
      </dgm:t>
    </dgm:pt>
    <dgm:pt modelId="{4D6B750B-97B9-4A14-B91D-26E26B9130F1}" type="parTrans" cxnId="{013EFBDC-D3AC-4CD5-A992-5DFB16EDB5D5}">
      <dgm:prSet/>
      <dgm:spPr/>
      <dgm:t>
        <a:bodyPr/>
        <a:lstStyle/>
        <a:p>
          <a:endParaRPr lang="en-US"/>
        </a:p>
      </dgm:t>
    </dgm:pt>
    <dgm:pt modelId="{F3F78A7B-688F-4967-9883-4B1B8B51A6E0}" type="sibTrans" cxnId="{013EFBDC-D3AC-4CD5-A992-5DFB16EDB5D5}">
      <dgm:prSet/>
      <dgm:spPr/>
      <dgm:t>
        <a:bodyPr/>
        <a:lstStyle/>
        <a:p>
          <a:endParaRPr lang="en-US"/>
        </a:p>
      </dgm:t>
    </dgm:pt>
    <dgm:pt modelId="{D91511B9-B244-4CBA-A1D0-837AFE993BB6}" type="pres">
      <dgm:prSet presAssocID="{C682EA7B-AF06-4662-8A4E-8DF1623540E6}" presName="Name0" presStyleCnt="0">
        <dgm:presLayoutVars>
          <dgm:dir/>
          <dgm:resizeHandles val="exact"/>
        </dgm:presLayoutVars>
      </dgm:prSet>
      <dgm:spPr/>
    </dgm:pt>
    <dgm:pt modelId="{4FD6A3C1-6413-4282-A7A0-23138D795BCF}" type="pres">
      <dgm:prSet presAssocID="{25F4316F-DA42-4363-95F3-CB5619C0D5E9}" presName="node" presStyleLbl="node1" presStyleIdx="0" presStyleCnt="2">
        <dgm:presLayoutVars>
          <dgm:bulletEnabled val="1"/>
        </dgm:presLayoutVars>
      </dgm:prSet>
      <dgm:spPr/>
    </dgm:pt>
    <dgm:pt modelId="{949614B1-4D6A-4547-B69F-22E27C228266}" type="pres">
      <dgm:prSet presAssocID="{25420348-0107-47FC-BE49-811189869B5E}" presName="sibTrans" presStyleLbl="sibTrans2D1" presStyleIdx="0" presStyleCnt="1"/>
      <dgm:spPr/>
    </dgm:pt>
    <dgm:pt modelId="{4A1038D4-88E0-4471-AA31-9F0DD73EEECB}" type="pres">
      <dgm:prSet presAssocID="{25420348-0107-47FC-BE49-811189869B5E}" presName="connectorText" presStyleLbl="sibTrans2D1" presStyleIdx="0" presStyleCnt="1"/>
      <dgm:spPr/>
    </dgm:pt>
    <dgm:pt modelId="{D7436BD5-7C72-445A-B43C-9E41E8752C00}" type="pres">
      <dgm:prSet presAssocID="{5BA5A198-BC80-4FA8-9705-8FA9F5999B3E}" presName="node" presStyleLbl="node1" presStyleIdx="1" presStyleCnt="2">
        <dgm:presLayoutVars>
          <dgm:bulletEnabled val="1"/>
        </dgm:presLayoutVars>
      </dgm:prSet>
      <dgm:spPr/>
    </dgm:pt>
  </dgm:ptLst>
  <dgm:cxnLst>
    <dgm:cxn modelId="{1DCA701C-7510-49D0-B9AC-6F94B99B11F8}" type="presOf" srcId="{C682EA7B-AF06-4662-8A4E-8DF1623540E6}" destId="{D91511B9-B244-4CBA-A1D0-837AFE993BB6}" srcOrd="0" destOrd="0" presId="urn:microsoft.com/office/officeart/2005/8/layout/process1"/>
    <dgm:cxn modelId="{F642C221-A781-4AB1-86DA-4B095D72DB80}" type="presOf" srcId="{25420348-0107-47FC-BE49-811189869B5E}" destId="{949614B1-4D6A-4547-B69F-22E27C228266}" srcOrd="0" destOrd="0" presId="urn:microsoft.com/office/officeart/2005/8/layout/process1"/>
    <dgm:cxn modelId="{86B88933-0FF8-4110-8425-9BB94630E417}" type="presOf" srcId="{25F4316F-DA42-4363-95F3-CB5619C0D5E9}" destId="{4FD6A3C1-6413-4282-A7A0-23138D795BCF}" srcOrd="0" destOrd="0" presId="urn:microsoft.com/office/officeart/2005/8/layout/process1"/>
    <dgm:cxn modelId="{8A3EA6AF-7DE9-46CB-9918-51099AC42475}" type="presOf" srcId="{25420348-0107-47FC-BE49-811189869B5E}" destId="{4A1038D4-88E0-4471-AA31-9F0DD73EEECB}" srcOrd="1" destOrd="0" presId="urn:microsoft.com/office/officeart/2005/8/layout/process1"/>
    <dgm:cxn modelId="{CA9FA1BE-7790-4FD4-A10B-33FF836C8F49}" type="presOf" srcId="{5BA5A198-BC80-4FA8-9705-8FA9F5999B3E}" destId="{D7436BD5-7C72-445A-B43C-9E41E8752C00}" srcOrd="0" destOrd="0" presId="urn:microsoft.com/office/officeart/2005/8/layout/process1"/>
    <dgm:cxn modelId="{822DEBD6-63B8-48D8-BF7E-83984576B40B}" srcId="{C682EA7B-AF06-4662-8A4E-8DF1623540E6}" destId="{25F4316F-DA42-4363-95F3-CB5619C0D5E9}" srcOrd="0" destOrd="0" parTransId="{B4E0978A-D155-4DC9-BB2A-3F0FD50D5881}" sibTransId="{25420348-0107-47FC-BE49-811189869B5E}"/>
    <dgm:cxn modelId="{013EFBDC-D3AC-4CD5-A992-5DFB16EDB5D5}" srcId="{C682EA7B-AF06-4662-8A4E-8DF1623540E6}" destId="{5BA5A198-BC80-4FA8-9705-8FA9F5999B3E}" srcOrd="1" destOrd="0" parTransId="{4D6B750B-97B9-4A14-B91D-26E26B9130F1}" sibTransId="{F3F78A7B-688F-4967-9883-4B1B8B51A6E0}"/>
    <dgm:cxn modelId="{29197CD2-7E81-4F23-A762-BB5A545F14ED}" type="presParOf" srcId="{D91511B9-B244-4CBA-A1D0-837AFE993BB6}" destId="{4FD6A3C1-6413-4282-A7A0-23138D795BCF}" srcOrd="0" destOrd="0" presId="urn:microsoft.com/office/officeart/2005/8/layout/process1"/>
    <dgm:cxn modelId="{1AF875B1-9596-4D03-BDD2-65240DAA7AA5}" type="presParOf" srcId="{D91511B9-B244-4CBA-A1D0-837AFE993BB6}" destId="{949614B1-4D6A-4547-B69F-22E27C228266}" srcOrd="1" destOrd="0" presId="urn:microsoft.com/office/officeart/2005/8/layout/process1"/>
    <dgm:cxn modelId="{3B888F7F-F9AD-4DD8-8F4A-9D06EC8F96A0}" type="presParOf" srcId="{949614B1-4D6A-4547-B69F-22E27C228266}" destId="{4A1038D4-88E0-4471-AA31-9F0DD73EEECB}" srcOrd="0" destOrd="0" presId="urn:microsoft.com/office/officeart/2005/8/layout/process1"/>
    <dgm:cxn modelId="{7A70A190-5920-43EC-B562-6E922C65FCA7}" type="presParOf" srcId="{D91511B9-B244-4CBA-A1D0-837AFE993BB6}" destId="{D7436BD5-7C72-445A-B43C-9E41E8752C00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682EA7B-AF06-4662-8A4E-8DF1623540E6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25F4316F-DA42-4363-95F3-CB5619C0D5E9}">
      <dgm:prSet phldrT="[Text]"/>
      <dgm:spPr/>
      <dgm:t>
        <a:bodyPr/>
        <a:lstStyle/>
        <a:p>
          <a:r>
            <a:rPr lang="en-US" dirty="0"/>
            <a:t>Squeezenet1.1.prototxt</a:t>
          </a:r>
        </a:p>
      </dgm:t>
    </dgm:pt>
    <dgm:pt modelId="{B4E0978A-D155-4DC9-BB2A-3F0FD50D5881}" type="parTrans" cxnId="{822DEBD6-63B8-48D8-BF7E-83984576B40B}">
      <dgm:prSet/>
      <dgm:spPr/>
      <dgm:t>
        <a:bodyPr/>
        <a:lstStyle/>
        <a:p>
          <a:endParaRPr lang="en-US"/>
        </a:p>
      </dgm:t>
    </dgm:pt>
    <dgm:pt modelId="{25420348-0107-47FC-BE49-811189869B5E}" type="sibTrans" cxnId="{822DEBD6-63B8-48D8-BF7E-83984576B40B}">
      <dgm:prSet/>
      <dgm:spPr/>
      <dgm:t>
        <a:bodyPr/>
        <a:lstStyle/>
        <a:p>
          <a:endParaRPr lang="en-US"/>
        </a:p>
      </dgm:t>
    </dgm:pt>
    <dgm:pt modelId="{5BA5A198-BC80-4FA8-9705-8FA9F5999B3E}">
      <dgm:prSet phldrT="[Text]"/>
      <dgm:spPr/>
      <dgm:t>
        <a:bodyPr/>
        <a:lstStyle/>
        <a:p>
          <a:r>
            <a:rPr lang="en-US" dirty="0"/>
            <a:t>Squeezenet1.1.xml</a:t>
          </a:r>
        </a:p>
      </dgm:t>
    </dgm:pt>
    <dgm:pt modelId="{4D6B750B-97B9-4A14-B91D-26E26B9130F1}" type="parTrans" cxnId="{013EFBDC-D3AC-4CD5-A992-5DFB16EDB5D5}">
      <dgm:prSet/>
      <dgm:spPr/>
      <dgm:t>
        <a:bodyPr/>
        <a:lstStyle/>
        <a:p>
          <a:endParaRPr lang="en-US"/>
        </a:p>
      </dgm:t>
    </dgm:pt>
    <dgm:pt modelId="{F3F78A7B-688F-4967-9883-4B1B8B51A6E0}" type="sibTrans" cxnId="{013EFBDC-D3AC-4CD5-A992-5DFB16EDB5D5}">
      <dgm:prSet/>
      <dgm:spPr/>
      <dgm:t>
        <a:bodyPr/>
        <a:lstStyle/>
        <a:p>
          <a:endParaRPr lang="en-US"/>
        </a:p>
      </dgm:t>
    </dgm:pt>
    <dgm:pt modelId="{D91511B9-B244-4CBA-A1D0-837AFE993BB6}" type="pres">
      <dgm:prSet presAssocID="{C682EA7B-AF06-4662-8A4E-8DF1623540E6}" presName="Name0" presStyleCnt="0">
        <dgm:presLayoutVars>
          <dgm:dir/>
          <dgm:resizeHandles val="exact"/>
        </dgm:presLayoutVars>
      </dgm:prSet>
      <dgm:spPr/>
    </dgm:pt>
    <dgm:pt modelId="{4FD6A3C1-6413-4282-A7A0-23138D795BCF}" type="pres">
      <dgm:prSet presAssocID="{25F4316F-DA42-4363-95F3-CB5619C0D5E9}" presName="node" presStyleLbl="node1" presStyleIdx="0" presStyleCnt="2">
        <dgm:presLayoutVars>
          <dgm:bulletEnabled val="1"/>
        </dgm:presLayoutVars>
      </dgm:prSet>
      <dgm:spPr/>
    </dgm:pt>
    <dgm:pt modelId="{949614B1-4D6A-4547-B69F-22E27C228266}" type="pres">
      <dgm:prSet presAssocID="{25420348-0107-47FC-BE49-811189869B5E}" presName="sibTrans" presStyleLbl="sibTrans2D1" presStyleIdx="0" presStyleCnt="1"/>
      <dgm:spPr/>
    </dgm:pt>
    <dgm:pt modelId="{4A1038D4-88E0-4471-AA31-9F0DD73EEECB}" type="pres">
      <dgm:prSet presAssocID="{25420348-0107-47FC-BE49-811189869B5E}" presName="connectorText" presStyleLbl="sibTrans2D1" presStyleIdx="0" presStyleCnt="1"/>
      <dgm:spPr/>
    </dgm:pt>
    <dgm:pt modelId="{D7436BD5-7C72-445A-B43C-9E41E8752C00}" type="pres">
      <dgm:prSet presAssocID="{5BA5A198-BC80-4FA8-9705-8FA9F5999B3E}" presName="node" presStyleLbl="node1" presStyleIdx="1" presStyleCnt="2">
        <dgm:presLayoutVars>
          <dgm:bulletEnabled val="1"/>
        </dgm:presLayoutVars>
      </dgm:prSet>
      <dgm:spPr/>
    </dgm:pt>
  </dgm:ptLst>
  <dgm:cxnLst>
    <dgm:cxn modelId="{B0D89677-0C9F-4341-9A87-79C167876E2F}" type="presOf" srcId="{C682EA7B-AF06-4662-8A4E-8DF1623540E6}" destId="{D91511B9-B244-4CBA-A1D0-837AFE993BB6}" srcOrd="0" destOrd="0" presId="urn:microsoft.com/office/officeart/2005/8/layout/process1"/>
    <dgm:cxn modelId="{ADD704A7-B7EF-4AE9-B9A3-112C4B1785DF}" type="presOf" srcId="{25420348-0107-47FC-BE49-811189869B5E}" destId="{4A1038D4-88E0-4471-AA31-9F0DD73EEECB}" srcOrd="1" destOrd="0" presId="urn:microsoft.com/office/officeart/2005/8/layout/process1"/>
    <dgm:cxn modelId="{02AD3DD1-0D36-49AB-A533-7196CF344570}" type="presOf" srcId="{5BA5A198-BC80-4FA8-9705-8FA9F5999B3E}" destId="{D7436BD5-7C72-445A-B43C-9E41E8752C00}" srcOrd="0" destOrd="0" presId="urn:microsoft.com/office/officeart/2005/8/layout/process1"/>
    <dgm:cxn modelId="{822DEBD6-63B8-48D8-BF7E-83984576B40B}" srcId="{C682EA7B-AF06-4662-8A4E-8DF1623540E6}" destId="{25F4316F-DA42-4363-95F3-CB5619C0D5E9}" srcOrd="0" destOrd="0" parTransId="{B4E0978A-D155-4DC9-BB2A-3F0FD50D5881}" sibTransId="{25420348-0107-47FC-BE49-811189869B5E}"/>
    <dgm:cxn modelId="{013EFBDC-D3AC-4CD5-A992-5DFB16EDB5D5}" srcId="{C682EA7B-AF06-4662-8A4E-8DF1623540E6}" destId="{5BA5A198-BC80-4FA8-9705-8FA9F5999B3E}" srcOrd="1" destOrd="0" parTransId="{4D6B750B-97B9-4A14-B91D-26E26B9130F1}" sibTransId="{F3F78A7B-688F-4967-9883-4B1B8B51A6E0}"/>
    <dgm:cxn modelId="{5AB2A4E4-C703-44F0-87D5-32C50155CA41}" type="presOf" srcId="{25420348-0107-47FC-BE49-811189869B5E}" destId="{949614B1-4D6A-4547-B69F-22E27C228266}" srcOrd="0" destOrd="0" presId="urn:microsoft.com/office/officeart/2005/8/layout/process1"/>
    <dgm:cxn modelId="{0BA352E9-F167-4D16-8E19-1773368D1688}" type="presOf" srcId="{25F4316F-DA42-4363-95F3-CB5619C0D5E9}" destId="{4FD6A3C1-6413-4282-A7A0-23138D795BCF}" srcOrd="0" destOrd="0" presId="urn:microsoft.com/office/officeart/2005/8/layout/process1"/>
    <dgm:cxn modelId="{B5E845D0-7E91-4E28-BCE0-227FB16C5810}" type="presParOf" srcId="{D91511B9-B244-4CBA-A1D0-837AFE993BB6}" destId="{4FD6A3C1-6413-4282-A7A0-23138D795BCF}" srcOrd="0" destOrd="0" presId="urn:microsoft.com/office/officeart/2005/8/layout/process1"/>
    <dgm:cxn modelId="{985276F3-507C-4255-9B88-3544D786002C}" type="presParOf" srcId="{D91511B9-B244-4CBA-A1D0-837AFE993BB6}" destId="{949614B1-4D6A-4547-B69F-22E27C228266}" srcOrd="1" destOrd="0" presId="urn:microsoft.com/office/officeart/2005/8/layout/process1"/>
    <dgm:cxn modelId="{5A9B55CF-360B-47EA-AC72-EE5A28D7A0AA}" type="presParOf" srcId="{949614B1-4D6A-4547-B69F-22E27C228266}" destId="{4A1038D4-88E0-4471-AA31-9F0DD73EEECB}" srcOrd="0" destOrd="0" presId="urn:microsoft.com/office/officeart/2005/8/layout/process1"/>
    <dgm:cxn modelId="{DDB77157-45B6-4BE0-95FA-351A3411823B}" type="presParOf" srcId="{D91511B9-B244-4CBA-A1D0-837AFE993BB6}" destId="{D7436BD5-7C72-445A-B43C-9E41E8752C00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FD6A3C1-6413-4282-A7A0-23138D795BCF}">
      <dsp:nvSpPr>
        <dsp:cNvPr id="0" name=""/>
        <dsp:cNvSpPr/>
      </dsp:nvSpPr>
      <dsp:spPr>
        <a:xfrm>
          <a:off x="1587" y="0"/>
          <a:ext cx="3385343" cy="108593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Squeezenet1.1.caffemodel</a:t>
          </a:r>
        </a:p>
      </dsp:txBody>
      <dsp:txXfrm>
        <a:off x="33393" y="31806"/>
        <a:ext cx="3321731" cy="1022323"/>
      </dsp:txXfrm>
    </dsp:sp>
    <dsp:sp modelId="{949614B1-4D6A-4547-B69F-22E27C228266}">
      <dsp:nvSpPr>
        <dsp:cNvPr id="0" name=""/>
        <dsp:cNvSpPr/>
      </dsp:nvSpPr>
      <dsp:spPr>
        <a:xfrm>
          <a:off x="3725465" y="123184"/>
          <a:ext cx="717692" cy="83956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3725465" y="291097"/>
        <a:ext cx="502384" cy="503739"/>
      </dsp:txXfrm>
    </dsp:sp>
    <dsp:sp modelId="{D7436BD5-7C72-445A-B43C-9E41E8752C00}">
      <dsp:nvSpPr>
        <dsp:cNvPr id="0" name=""/>
        <dsp:cNvSpPr/>
      </dsp:nvSpPr>
      <dsp:spPr>
        <a:xfrm>
          <a:off x="4741068" y="0"/>
          <a:ext cx="3385343" cy="108593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Squeezenet1.1.bin</a:t>
          </a:r>
        </a:p>
      </dsp:txBody>
      <dsp:txXfrm>
        <a:off x="4772874" y="31806"/>
        <a:ext cx="3321731" cy="102232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FD6A3C1-6413-4282-A7A0-23138D795BCF}">
      <dsp:nvSpPr>
        <dsp:cNvPr id="0" name=""/>
        <dsp:cNvSpPr/>
      </dsp:nvSpPr>
      <dsp:spPr>
        <a:xfrm>
          <a:off x="1587" y="0"/>
          <a:ext cx="3385343" cy="108593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Squeezenet1.1.prototxt</a:t>
          </a:r>
        </a:p>
      </dsp:txBody>
      <dsp:txXfrm>
        <a:off x="33393" y="31806"/>
        <a:ext cx="3321731" cy="1022323"/>
      </dsp:txXfrm>
    </dsp:sp>
    <dsp:sp modelId="{949614B1-4D6A-4547-B69F-22E27C228266}">
      <dsp:nvSpPr>
        <dsp:cNvPr id="0" name=""/>
        <dsp:cNvSpPr/>
      </dsp:nvSpPr>
      <dsp:spPr>
        <a:xfrm>
          <a:off x="3725465" y="123184"/>
          <a:ext cx="717692" cy="83956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3725465" y="291097"/>
        <a:ext cx="502384" cy="503739"/>
      </dsp:txXfrm>
    </dsp:sp>
    <dsp:sp modelId="{D7436BD5-7C72-445A-B43C-9E41E8752C00}">
      <dsp:nvSpPr>
        <dsp:cNvPr id="0" name=""/>
        <dsp:cNvSpPr/>
      </dsp:nvSpPr>
      <dsp:spPr>
        <a:xfrm>
          <a:off x="4741068" y="0"/>
          <a:ext cx="3385343" cy="108593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Squeezenet1.1.xml</a:t>
          </a:r>
        </a:p>
      </dsp:txBody>
      <dsp:txXfrm>
        <a:off x="4772874" y="31806"/>
        <a:ext cx="3321731" cy="102232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8408AD-BA1C-6048-990F-4B05F08D39D5}" type="datetimeFigureOut">
              <a:rPr lang="en-US" smtClean="0"/>
              <a:t>4/30/18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DD363B-7C77-DE48-8232-CBCF7DF30D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1923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dgschwend.github.io/netscope" TargetMode="External"/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889956-7041-41AC-97B5-8DE670E7B5B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886421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./SSD_GoogleNetV2_caffe/SSD_GoogleNetV2.caffemodel</a:t>
            </a:r>
          </a:p>
          <a:p>
            <a:endParaRPr lang="en-US" dirty="0"/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Read/visualize it here: </a:t>
            </a:r>
            <a:r>
              <a:rPr lang="en-US" sz="1800" dirty="0">
                <a:hlinkClick r:id="rId3"/>
              </a:rPr>
              <a:t>https://dgschwend.github.io/netscope)</a:t>
            </a:r>
            <a:endParaRPr lang="en-US" sz="1800" b="1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F3289F-6BC4-4BD9-9977-5BA834C4A0D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737816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70D368-9328-4346-A68A-77FAD192D193}" type="slidenum">
              <a:rPr lang="en-US" smtClean="0">
                <a:solidFill>
                  <a:prstClr val="black"/>
                </a:solidFill>
              </a:rPr>
              <a:pPr/>
              <a:t>45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37806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B667E1-E601-4AAF-B95C-B25720D70A6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808637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02897E-1B9B-4D97-95E3-E7A13458AE7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287109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889956-7041-41AC-97B5-8DE670E7B5B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126124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889956-7041-41AC-97B5-8DE670E7B5B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301503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3DA768-35A1-4D0E-8AC0-1F0A86DB6BB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6889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889956-7041-41AC-97B5-8DE670E7B5B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98262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100" dirty="0">
                <a:solidFill>
                  <a:srgbClr val="003C71"/>
                </a:solidFill>
              </a:rPr>
              <a:t>Demo: encode is faster w/HW acceleration</a:t>
            </a:r>
          </a:p>
          <a:p>
            <a:pPr marL="0" indent="0">
              <a:buNone/>
            </a:pPr>
            <a:r>
              <a:rPr lang="en-US" sz="1100" dirty="0">
                <a:solidFill>
                  <a:srgbClr val="003C71"/>
                </a:solidFill>
              </a:rPr>
              <a:t>Machine learning is faster with Gen</a:t>
            </a:r>
            <a:r>
              <a:rPr lang="en-US" sz="1100" baseline="0" dirty="0">
                <a:solidFill>
                  <a:srgbClr val="003C71"/>
                </a:solidFill>
              </a:rPr>
              <a:t> and FPGAs as well as specialized HW</a:t>
            </a:r>
            <a:endParaRPr lang="en-US" sz="1100" dirty="0">
              <a:solidFill>
                <a:srgbClr val="003C71"/>
              </a:solidFill>
            </a:endParaRPr>
          </a:p>
          <a:p>
            <a:pPr marL="228600" indent="-228600">
              <a:buAutoNum type="arabicPeriod"/>
            </a:pPr>
            <a:endParaRPr lang="en-US" sz="1100" dirty="0">
              <a:solidFill>
                <a:srgbClr val="003C71"/>
              </a:solidFill>
            </a:endParaRPr>
          </a:p>
          <a:p>
            <a:pPr marL="228600" indent="-228600">
              <a:buAutoNum type="arabicPeriod"/>
            </a:pPr>
            <a:r>
              <a:rPr lang="en-US" sz="1100" dirty="0">
                <a:solidFill>
                  <a:srgbClr val="003C71"/>
                </a:solidFill>
              </a:rPr>
              <a:t>von Neumann architecture (1945)</a:t>
            </a:r>
          </a:p>
          <a:p>
            <a:pPr marL="228600" indent="-228600">
              <a:buAutoNum type="arabicPeriod"/>
            </a:pPr>
            <a:r>
              <a:rPr lang="en-US" sz="1100" dirty="0">
                <a:solidFill>
                  <a:srgbClr val="003C71"/>
                </a:solidFill>
              </a:rPr>
              <a:t>Superscalar era (1990s)</a:t>
            </a:r>
          </a:p>
          <a:p>
            <a:pPr marL="685800" lvl="1" indent="-228600">
              <a:buAutoNum type="arabicPeriod"/>
            </a:pPr>
            <a:r>
              <a:rPr lang="en-US" sz="1100" dirty="0">
                <a:solidFill>
                  <a:srgbClr val="003C71"/>
                </a:solidFill>
              </a:rPr>
              <a:t>Instruction level parallelism</a:t>
            </a:r>
          </a:p>
          <a:p>
            <a:pPr marL="685800" lvl="1" indent="-228600">
              <a:buAutoNum type="arabicPeriod"/>
            </a:pPr>
            <a:r>
              <a:rPr lang="en-US" sz="1100" dirty="0">
                <a:solidFill>
                  <a:srgbClr val="003C71"/>
                </a:solidFill>
              </a:rPr>
              <a:t>Data level parallelism (SIMD)</a:t>
            </a:r>
          </a:p>
          <a:p>
            <a:pPr marL="228600" indent="-228600">
              <a:buAutoNum type="arabicPeriod"/>
            </a:pPr>
            <a:r>
              <a:rPr lang="en-US" sz="1100" dirty="0">
                <a:solidFill>
                  <a:srgbClr val="003C71"/>
                </a:solidFill>
              </a:rPr>
              <a:t>Multicore era (2000s)</a:t>
            </a:r>
          </a:p>
          <a:p>
            <a:pPr marL="685800" lvl="1" indent="-228600">
              <a:buAutoNum type="arabicPeriod"/>
            </a:pPr>
            <a:r>
              <a:rPr lang="en-US" sz="1100" dirty="0">
                <a:solidFill>
                  <a:srgbClr val="003C71"/>
                </a:solidFill>
              </a:rPr>
              <a:t>Homogeneous cores</a:t>
            </a:r>
          </a:p>
          <a:p>
            <a:pPr marL="685800" lvl="1" indent="-228600">
              <a:buAutoNum type="arabicPeriod"/>
            </a:pPr>
            <a:r>
              <a:rPr lang="en-US" sz="1100" dirty="0">
                <a:solidFill>
                  <a:srgbClr val="003C71"/>
                </a:solidFill>
              </a:rPr>
              <a:t>Thread level parallelism</a:t>
            </a:r>
          </a:p>
          <a:p>
            <a:pPr marL="685800" lvl="1" indent="-228600">
              <a:buAutoNum type="arabicPeriod"/>
            </a:pPr>
            <a:r>
              <a:rPr lang="en-US" sz="1100" dirty="0">
                <a:solidFill>
                  <a:srgbClr val="003C71"/>
                </a:solidFill>
              </a:rPr>
              <a:t>Diminishing returns</a:t>
            </a:r>
          </a:p>
          <a:p>
            <a:pPr marL="228600" indent="-228600">
              <a:buAutoNum type="arabicPeriod"/>
            </a:pPr>
            <a:endParaRPr lang="en-US" sz="1100" dirty="0">
              <a:solidFill>
                <a:srgbClr val="003C71"/>
              </a:solidFill>
            </a:endParaRPr>
          </a:p>
          <a:p>
            <a:r>
              <a:rPr lang="en-US" sz="11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(Then things get interesting!)</a:t>
            </a:r>
          </a:p>
          <a:p>
            <a:r>
              <a:rPr lang="en-US" sz="1100" dirty="0">
                <a:solidFill>
                  <a:srgbClr val="003C71"/>
                </a:solidFill>
              </a:rPr>
              <a:t>5. Heterogeneous era (today)</a:t>
            </a:r>
          </a:p>
          <a:p>
            <a:pPr marL="685800" lvl="1" indent="-228600">
              <a:buAutoNum type="arabicPeriod"/>
            </a:pPr>
            <a:r>
              <a:rPr lang="en-US" sz="1100" dirty="0">
                <a:solidFill>
                  <a:srgbClr val="003C71"/>
                </a:solidFill>
              </a:rPr>
              <a:t>Multiple engines – use best match for the job</a:t>
            </a:r>
          </a:p>
          <a:p>
            <a:pPr marL="685800" lvl="1" indent="-228600">
              <a:buAutoNum type="arabicPeriod"/>
            </a:pPr>
            <a:r>
              <a:rPr lang="en-US" sz="1100" dirty="0">
                <a:solidFill>
                  <a:srgbClr val="003C71"/>
                </a:solidFill>
              </a:rPr>
              <a:t>OpenCL</a:t>
            </a:r>
          </a:p>
          <a:p>
            <a:pPr marL="685800" lvl="1" indent="-228600">
              <a:buAutoNum type="arabicPeriod"/>
            </a:pPr>
            <a:r>
              <a:rPr lang="en-US" sz="1100" dirty="0">
                <a:solidFill>
                  <a:srgbClr val="003C71"/>
                </a:solidFill>
              </a:rPr>
              <a:t>Highly used, large, well defined operations candidates for FF: Codecs, </a:t>
            </a:r>
            <a:r>
              <a:rPr lang="en-US" sz="1100" dirty="0" err="1">
                <a:solidFill>
                  <a:srgbClr val="003C71"/>
                </a:solidFill>
              </a:rPr>
              <a:t>img</a:t>
            </a:r>
            <a:r>
              <a:rPr lang="en-US" sz="1100" dirty="0">
                <a:solidFill>
                  <a:srgbClr val="003C71"/>
                </a:solidFill>
              </a:rPr>
              <a:t> processing</a:t>
            </a:r>
          </a:p>
          <a:p>
            <a:pPr marL="685800" lvl="1" indent="-228600">
              <a:buAutoNum type="arabicPeriod"/>
            </a:pPr>
            <a:r>
              <a:rPr lang="en-US" sz="1100" dirty="0">
                <a:solidFill>
                  <a:srgbClr val="003C71"/>
                </a:solidFill>
              </a:rPr>
              <a:t>Great performance/power advantages</a:t>
            </a:r>
          </a:p>
          <a:p>
            <a:pPr lvl="1"/>
            <a:endParaRPr lang="en-US" sz="1100" dirty="0">
              <a:solidFill>
                <a:srgbClr val="003C71"/>
              </a:solidFill>
            </a:endParaRPr>
          </a:p>
          <a:p>
            <a:pPr lvl="1"/>
            <a:endParaRPr lang="en-US" sz="1100" dirty="0">
              <a:solidFill>
                <a:srgbClr val="003C71"/>
              </a:solidFill>
            </a:endParaRPr>
          </a:p>
          <a:p>
            <a:r>
              <a:rPr lang="en-US" sz="1100" dirty="0">
                <a:solidFill>
                  <a:srgbClr val="003C71"/>
                </a:solidFill>
              </a:rPr>
              <a:t>Quick demo: show HW acceleration vs. CPU here to illustrate that the perf improvement is disruptive and hard to ignore.  CPU is getting incremental perf improvements and power reductions.</a:t>
            </a:r>
          </a:p>
          <a:p>
            <a:pPr marL="685800" lvl="1" indent="-228600">
              <a:buAutoNum type="arabicPeriod"/>
            </a:pPr>
            <a:endParaRPr lang="en-US" sz="1100" dirty="0">
              <a:solidFill>
                <a:srgbClr val="003C71"/>
              </a:solidFill>
            </a:endParaRPr>
          </a:p>
          <a:p>
            <a:pPr marL="685800" lvl="1" indent="-228600">
              <a:buAutoNum type="arabicPeriod"/>
            </a:pPr>
            <a:endParaRPr lang="en-US" sz="1100" dirty="0">
              <a:solidFill>
                <a:srgbClr val="003C71"/>
              </a:solidFill>
            </a:endParaRPr>
          </a:p>
          <a:p>
            <a:endParaRPr lang="en-US" sz="1100" dirty="0">
              <a:solidFill>
                <a:srgbClr val="003C71"/>
              </a:solidFill>
            </a:endParaRPr>
          </a:p>
          <a:p>
            <a:endParaRPr lang="en-US" sz="1100" dirty="0">
              <a:solidFill>
                <a:srgbClr val="003C71"/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32A4F56-DC64-4EF1-87AC-4EC1C1CAA7F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ntel Clear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750887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889956-7041-41AC-97B5-8DE670E7B5B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877558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889956-7041-41AC-97B5-8DE670E7B5B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155352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dark gradient">
    <p:bg>
      <p:bgPr>
        <a:gradFill>
          <a:gsLst>
            <a:gs pos="19000">
              <a:schemeClr val="bg2"/>
            </a:gs>
            <a:gs pos="100000">
              <a:schemeClr val="bg2">
                <a:lumMod val="30000"/>
              </a:schemeClr>
            </a:gs>
            <a:gs pos="0">
              <a:schemeClr val="bg2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71951" y="6191832"/>
            <a:ext cx="11248101" cy="215508"/>
          </a:xfrm>
        </p:spPr>
        <p:txBody>
          <a:bodyPr wrap="square" anchor="b" anchorCtr="0">
            <a:spAutoFit/>
          </a:bodyPr>
          <a:lstStyle>
            <a:lvl1pPr marL="0" indent="0">
              <a:lnSpc>
                <a:spcPct val="75000"/>
              </a:lnSpc>
              <a:spcBef>
                <a:spcPts val="0"/>
              </a:spcBef>
              <a:buFont typeface="Arial" pitchFamily="34" charset="0"/>
              <a:buNone/>
              <a:defRPr sz="1067">
                <a:solidFill>
                  <a:schemeClr val="tx1">
                    <a:lumMod val="75000"/>
                  </a:schemeClr>
                </a:solidFill>
                <a:latin typeface="+mn-lt"/>
              </a:defRPr>
            </a:lvl1pPr>
            <a:lvl2pPr marL="228589" indent="-152392">
              <a:defRPr sz="1200"/>
            </a:lvl2pPr>
            <a:lvl3pPr marL="457178" indent="-152392">
              <a:defRPr sz="1200"/>
            </a:lvl3pPr>
            <a:lvl4pPr marL="685766" indent="-152392">
              <a:defRPr sz="1200"/>
            </a:lvl4pPr>
            <a:lvl5pPr marL="914354" indent="-152392">
              <a:defRPr sz="1200"/>
            </a:lvl5pPr>
          </a:lstStyle>
          <a:p>
            <a:pPr lvl="0"/>
            <a:r>
              <a:rPr lang="en-US" dirty="0"/>
              <a:t>Click to edit footnote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4"/>
          </p:nvPr>
        </p:nvSpPr>
        <p:spPr>
          <a:xfrm>
            <a:off x="11797793" y="6553185"/>
            <a:ext cx="170987" cy="164148"/>
          </a:xfrm>
          <a:prstGeom prst="rect">
            <a:avLst/>
          </a:prstGeom>
        </p:spPr>
        <p:txBody>
          <a:bodyPr/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fld id="{FD44707B-D922-47D5-BD24-D96E91B70543}" type="slidenum">
              <a:rPr/>
              <a:pPr eaLnBrk="0" fontAlgn="base" hangingPunct="0">
                <a:spcBef>
                  <a:spcPct val="50000"/>
                </a:spcBef>
                <a:spcAft>
                  <a:spcPct val="0"/>
                </a:spcAft>
              </a:pPr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523921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44449"/>
            <a:ext cx="10972800" cy="988747"/>
          </a:xfrm>
        </p:spPr>
        <p:txBody>
          <a:bodyPr>
            <a:normAutofit/>
          </a:bodyPr>
          <a:lstStyle>
            <a:lvl1pPr>
              <a:defRPr sz="3733" baseline="0">
                <a:latin typeface="Intel Clear Light" panose="020B0404020203020204" pitchFamily="34" charset="0"/>
              </a:defRPr>
            </a:lvl1pPr>
          </a:lstStyle>
          <a:p>
            <a:r>
              <a:rPr lang="en-US" dirty="0"/>
              <a:t>28pt Light headline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prstClr val="white"/>
                </a:solidFill>
              </a:rPr>
              <a:t>Intel Confidential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Intel Clear Light" panose="020B0404020203020204" pitchFamily="34" charset="0"/>
              </a:defRPr>
            </a:lvl1pPr>
          </a:lstStyle>
          <a:p>
            <a:fld id="{EE2556C5-CE8C-6547-B838-EA80C61A4AF7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8" name="Text Placeholder 2"/>
          <p:cNvSpPr>
            <a:spLocks noGrp="1"/>
          </p:cNvSpPr>
          <p:nvPr>
            <p:ph idx="1"/>
          </p:nvPr>
        </p:nvSpPr>
        <p:spPr>
          <a:xfrm>
            <a:off x="607490" y="1600203"/>
            <a:ext cx="10889396" cy="462654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5615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41587" y="1169519"/>
            <a:ext cx="10515600" cy="50074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541587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B26060B6-0D54-475B-9581-869E7AD54BC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4/30/18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741987" y="6356351"/>
            <a:ext cx="4114800" cy="365125"/>
          </a:xfrm>
        </p:spPr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313987" y="6356351"/>
            <a:ext cx="2743200" cy="365125"/>
          </a:xfrm>
        </p:spPr>
        <p:txBody>
          <a:bodyPr/>
          <a:lstStyle/>
          <a:p>
            <a:fld id="{E1E3AF36-F969-4E42-9079-A702A99C87D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69634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64035"/>
            <a:ext cx="10972800" cy="1053604"/>
          </a:xfrm>
        </p:spPr>
        <p:txBody>
          <a:bodyPr>
            <a:no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83268"/>
            <a:ext cx="10972800" cy="45259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347200" y="6492876"/>
            <a:ext cx="2844800" cy="365125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B0C4F1DF-11D0-BB4C-AF78-DC7F5683454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9036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2_Title Slide with Linear Gradient">
    <p:bg>
      <p:bgPr>
        <a:gradFill flip="none" rotWithShape="1"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92916" y="3305897"/>
            <a:ext cx="10950515" cy="1470025"/>
          </a:xfrm>
        </p:spPr>
        <p:txBody>
          <a:bodyPr lIns="0" rIns="0" anchor="b" anchorCtr="0">
            <a:noAutofit/>
          </a:bodyPr>
          <a:lstStyle>
            <a:lvl1pPr>
              <a:lnSpc>
                <a:spcPct val="80000"/>
              </a:lnSpc>
              <a:defRPr sz="8666" b="0" spc="0" baseline="0">
                <a:solidFill>
                  <a:schemeClr val="bg1">
                    <a:alpha val="90000"/>
                  </a:schemeClr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65pt Intel Clear pro Title</a:t>
            </a:r>
            <a:br>
              <a:rPr lang="en-US" dirty="0"/>
            </a:br>
            <a:r>
              <a:rPr lang="en-US" dirty="0"/>
              <a:t>with Linear gradient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07484" y="4657344"/>
            <a:ext cx="8440283" cy="1233813"/>
          </a:xfrm>
        </p:spPr>
        <p:txBody>
          <a:bodyPr lIns="0" rIns="0">
            <a:noAutofit/>
          </a:bodyPr>
          <a:lstStyle>
            <a:lvl1pPr marL="0" indent="0" algn="l">
              <a:buNone/>
              <a:defRPr sz="2133" b="0" i="0" baseline="0">
                <a:solidFill>
                  <a:schemeClr val="accent3"/>
                </a:solidFill>
                <a:latin typeface="Intel Clear"/>
                <a:cs typeface="Intel Clear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16pt Intel Clear Subhead, Date, Etc.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502245"/>
            <a:ext cx="1215637" cy="1106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6858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with Linear Gradient">
    <p:bg>
      <p:bgPr>
        <a:gradFill flip="none" rotWithShape="1"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92916" y="3305897"/>
            <a:ext cx="10950515" cy="1470025"/>
          </a:xfrm>
        </p:spPr>
        <p:txBody>
          <a:bodyPr lIns="0" rIns="0" anchor="b" anchorCtr="0">
            <a:noAutofit/>
          </a:bodyPr>
          <a:lstStyle>
            <a:lvl1pPr>
              <a:lnSpc>
                <a:spcPct val="80000"/>
              </a:lnSpc>
              <a:defRPr sz="8666" b="0" spc="0" baseline="0">
                <a:solidFill>
                  <a:schemeClr val="bg1">
                    <a:alpha val="90000"/>
                  </a:schemeClr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65pt Intel Clear pro Title</a:t>
            </a:r>
            <a:br>
              <a:rPr lang="en-US" dirty="0"/>
            </a:br>
            <a:r>
              <a:rPr lang="en-US" dirty="0"/>
              <a:t>with Linear gradient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07484" y="4657344"/>
            <a:ext cx="8440283" cy="1233813"/>
          </a:xfrm>
        </p:spPr>
        <p:txBody>
          <a:bodyPr lIns="0" rIns="0">
            <a:noAutofit/>
          </a:bodyPr>
          <a:lstStyle>
            <a:lvl1pPr marL="0" indent="0" algn="l">
              <a:buNone/>
              <a:defRPr sz="2133" b="0" i="0" baseline="0">
                <a:solidFill>
                  <a:schemeClr val="accent3"/>
                </a:solidFill>
                <a:latin typeface="Intel Clear"/>
                <a:cs typeface="Intel Clear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16pt Intel Clear Subhead, Date, Etc.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502245"/>
            <a:ext cx="1215637" cy="1106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25049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">
    <p:bg>
      <p:bgPr>
        <a:gradFill>
          <a:gsLst>
            <a:gs pos="30000">
              <a:schemeClr val="tx2"/>
            </a:gs>
            <a:gs pos="100000">
              <a:srgbClr val="009FDF"/>
            </a:gs>
            <a:gs pos="65000">
              <a:srgbClr val="0071C5"/>
            </a:gs>
          </a:gsLst>
          <a:lin ang="1986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358467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 marL="0" marR="0" indent="0" algn="l" defTabSz="609585" rtl="0" eaLnBrk="1" fontAlgn="auto" latinLnBrk="0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baseline="0"/>
            </a:lvl1pPr>
          </a:lstStyle>
          <a:p>
            <a:r>
              <a:rPr lang="en-US" dirty="0"/>
              <a:t>Insert photo here. Drag picture to placeholder or click icon to add.</a:t>
            </a:r>
          </a:p>
        </p:txBody>
      </p:sp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592916" y="3305897"/>
            <a:ext cx="10950515" cy="1470025"/>
          </a:xfrm>
        </p:spPr>
        <p:txBody>
          <a:bodyPr lIns="0" rIns="0" anchor="b" anchorCtr="0">
            <a:noAutofit/>
          </a:bodyPr>
          <a:lstStyle>
            <a:lvl1pPr>
              <a:lnSpc>
                <a:spcPct val="80000"/>
              </a:lnSpc>
              <a:defRPr sz="8666" b="0" spc="0" baseline="0">
                <a:solidFill>
                  <a:schemeClr val="bg1">
                    <a:alpha val="90000"/>
                  </a:schemeClr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65pt Intel Clear pro Title</a:t>
            </a:r>
            <a:br>
              <a:rPr lang="en-US" dirty="0"/>
            </a:br>
            <a:r>
              <a:rPr lang="en-US" dirty="0"/>
              <a:t>with image</a:t>
            </a:r>
          </a:p>
        </p:txBody>
      </p:sp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07484" y="4657344"/>
            <a:ext cx="8440283" cy="1233813"/>
          </a:xfrm>
        </p:spPr>
        <p:txBody>
          <a:bodyPr lIns="0" rIns="0">
            <a:noAutofit/>
          </a:bodyPr>
          <a:lstStyle>
            <a:lvl1pPr marL="0" indent="0" algn="l">
              <a:buNone/>
              <a:defRPr sz="2133" b="0" i="0" baseline="0">
                <a:solidFill>
                  <a:schemeClr val="accent3"/>
                </a:solidFill>
                <a:latin typeface="Intel Clear"/>
                <a:cs typeface="Intel Clear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16pt Intel Clear Subhead, Date, Etc.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502245"/>
            <a:ext cx="1215637" cy="1106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6628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607484" y="411797"/>
            <a:ext cx="10972800" cy="1158240"/>
          </a:xfrm>
        </p:spPr>
        <p:txBody>
          <a:bodyPr/>
          <a:lstStyle>
            <a:lvl1pPr>
              <a:defRPr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lang="en-US" dirty="0"/>
              <a:t>28pt Intel Clear Headline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 hasCustomPrompt="1"/>
          </p:nvPr>
        </p:nvSpPr>
        <p:spPr>
          <a:xfrm>
            <a:off x="607484" y="1604434"/>
            <a:ext cx="10970683" cy="4567767"/>
          </a:xfrm>
        </p:spPr>
        <p:txBody>
          <a:bodyPr/>
          <a:lstStyle>
            <a:lvl1pPr>
              <a:defRPr>
                <a:solidFill>
                  <a:srgbClr val="0071C5"/>
                </a:solidFill>
              </a:defRPr>
            </a:lvl1pPr>
            <a:lvl2pPr>
              <a:defRPr sz="2400">
                <a:solidFill>
                  <a:schemeClr val="tx2"/>
                </a:solidFill>
              </a:defRPr>
            </a:lvl2pPr>
            <a:lvl3pPr>
              <a:defRPr sz="2400">
                <a:solidFill>
                  <a:schemeClr val="tx2"/>
                </a:solidFill>
              </a:defRPr>
            </a:lvl3pPr>
            <a:lvl4pPr>
              <a:defRPr sz="2133"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18pt Intel Clear body text</a:t>
            </a:r>
          </a:p>
          <a:p>
            <a:pPr lvl="1"/>
            <a:r>
              <a:rPr lang="en-US" dirty="0"/>
              <a:t>18pt Intel Clear bullet one</a:t>
            </a:r>
          </a:p>
          <a:p>
            <a:pPr lvl="2"/>
            <a:r>
              <a:rPr lang="en-US" dirty="0"/>
              <a:t>18pt Intel Clear sub-bullet</a:t>
            </a:r>
          </a:p>
          <a:p>
            <a:pPr lvl="3"/>
            <a:r>
              <a:rPr lang="en-US" dirty="0"/>
              <a:t>16pt Intel Clear fourth level</a:t>
            </a:r>
          </a:p>
          <a:p>
            <a:pPr lvl="4"/>
            <a:r>
              <a:rPr lang="en-US" dirty="0" err="1"/>
              <a:t>14pt</a:t>
            </a:r>
            <a:r>
              <a:rPr lang="en-US" dirty="0"/>
              <a:t> Intel Clear fifth level</a:t>
            </a: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432516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67">
                <a:solidFill>
                  <a:schemeClr val="bg1"/>
                </a:solidFill>
                <a:latin typeface="+mn-lt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291555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07485" y="1604433"/>
            <a:ext cx="5342468" cy="4567767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>
                <a:solidFill>
                  <a:schemeClr val="tx2"/>
                </a:solidFill>
              </a:defRPr>
            </a:lvl2pPr>
            <a:lvl3pPr>
              <a:defRPr lang="en-US" sz="1867" dirty="0" smtClean="0">
                <a:solidFill>
                  <a:schemeClr val="tx2"/>
                </a:solidFill>
              </a:defRPr>
            </a:lvl3pPr>
            <a:lvl4pPr>
              <a:defRPr lang="en-US" sz="1600" dirty="0" smtClean="0">
                <a:solidFill>
                  <a:schemeClr val="tx2"/>
                </a:solidFill>
              </a:defRPr>
            </a:lvl4pPr>
            <a:lvl5pPr>
              <a:defRPr lang="en-US" sz="1600" dirty="0">
                <a:solidFill>
                  <a:schemeClr val="tx2"/>
                </a:solidFill>
              </a:defRPr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/>
              <a:t>16pt Intel Clear bullet one</a:t>
            </a:r>
          </a:p>
          <a:p>
            <a:pPr lvl="2"/>
            <a:r>
              <a:rPr lang="en-US" dirty="0" err="1"/>
              <a:t>14pt</a:t>
            </a:r>
            <a:r>
              <a:rPr lang="en-US" dirty="0"/>
              <a:t> Intel Clear third level</a:t>
            </a:r>
          </a:p>
          <a:p>
            <a:pPr lvl="3"/>
            <a:r>
              <a:rPr lang="en-US" dirty="0" err="1"/>
              <a:t>12pt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12pt</a:t>
            </a:r>
            <a:r>
              <a:rPr lang="en-US" dirty="0"/>
              <a:t> Intel Clear fifth level</a:t>
            </a:r>
          </a:p>
        </p:txBody>
      </p:sp>
      <p:sp>
        <p:nvSpPr>
          <p:cNvPr id="8" name="Title 6"/>
          <p:cNvSpPr>
            <a:spLocks noGrp="1"/>
          </p:cNvSpPr>
          <p:nvPr>
            <p:ph type="title" hasCustomPrompt="1"/>
          </p:nvPr>
        </p:nvSpPr>
        <p:spPr>
          <a:xfrm>
            <a:off x="607484" y="411797"/>
            <a:ext cx="10972800" cy="1158240"/>
          </a:xfrm>
        </p:spPr>
        <p:txBody>
          <a:bodyPr/>
          <a:lstStyle>
            <a:lvl1pPr>
              <a:defRPr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lang="en-US" dirty="0"/>
              <a:t>28pt Intel Clear Headline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6441018" y="1257907"/>
            <a:ext cx="4241497" cy="2227933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>
              <a:defRPr sz="2400">
                <a:latin typeface="Intel Clear"/>
              </a:defRPr>
            </a:lvl1pPr>
          </a:lstStyle>
          <a:p>
            <a:r>
              <a:rPr lang="en-US" sz="1467">
                <a:latin typeface="Arial"/>
              </a:rPr>
              <a:t>Click icon to add picture</a:t>
            </a:r>
            <a:endParaRPr lang="en-US" sz="1467" dirty="0">
              <a:latin typeface="Arial"/>
            </a:endParaRPr>
          </a:p>
        </p:txBody>
      </p:sp>
      <p:sp>
        <p:nvSpPr>
          <p:cNvPr id="10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6441018" y="3791863"/>
            <a:ext cx="4241497" cy="2227933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>
              <a:defRPr sz="2400">
                <a:latin typeface="Intel Clear"/>
              </a:defRPr>
            </a:lvl1pPr>
          </a:lstStyle>
          <a:p>
            <a:r>
              <a:rPr lang="en-US" sz="1467">
                <a:latin typeface="Arial"/>
              </a:rPr>
              <a:t>Click icon to add picture</a:t>
            </a:r>
            <a:endParaRPr lang="en-US" sz="1467" dirty="0">
              <a:latin typeface="Arial"/>
            </a:endParaRP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432516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67">
                <a:solidFill>
                  <a:schemeClr val="bg1"/>
                </a:solidFill>
                <a:latin typeface="+mn-lt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620222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07485" y="1604433"/>
            <a:ext cx="5342468" cy="4567767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>
                <a:solidFill>
                  <a:schemeClr val="tx2"/>
                </a:solidFill>
              </a:defRPr>
            </a:lvl2pPr>
            <a:lvl3pPr>
              <a:defRPr lang="en-US" sz="1867" dirty="0" smtClean="0">
                <a:solidFill>
                  <a:schemeClr val="tx2"/>
                </a:solidFill>
              </a:defRPr>
            </a:lvl3pPr>
            <a:lvl4pPr>
              <a:defRPr lang="en-US" sz="1600" dirty="0" smtClean="0">
                <a:solidFill>
                  <a:schemeClr val="tx2"/>
                </a:solidFill>
              </a:defRPr>
            </a:lvl4pPr>
            <a:lvl5pPr>
              <a:defRPr lang="en-US" sz="1600" dirty="0">
                <a:solidFill>
                  <a:schemeClr val="tx2"/>
                </a:solidFill>
              </a:defRPr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/>
              <a:t>16pt Intel Clear bullet one</a:t>
            </a:r>
          </a:p>
          <a:p>
            <a:pPr lvl="2"/>
            <a:r>
              <a:rPr lang="en-US" dirty="0" err="1"/>
              <a:t>14pt</a:t>
            </a:r>
            <a:r>
              <a:rPr lang="en-US" dirty="0"/>
              <a:t> Intel Clear third level</a:t>
            </a:r>
          </a:p>
          <a:p>
            <a:pPr lvl="3"/>
            <a:r>
              <a:rPr lang="en-US" dirty="0" err="1"/>
              <a:t>12pt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12pt</a:t>
            </a:r>
            <a:r>
              <a:rPr lang="en-US" dirty="0"/>
              <a:t> Intel Clear fifth level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half" idx="13" hasCustomPrompt="1"/>
          </p:nvPr>
        </p:nvSpPr>
        <p:spPr>
          <a:xfrm>
            <a:off x="6237817" y="1604433"/>
            <a:ext cx="5340352" cy="4567767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>
                <a:solidFill>
                  <a:schemeClr val="tx2"/>
                </a:solidFill>
              </a:defRPr>
            </a:lvl2pPr>
            <a:lvl3pPr>
              <a:defRPr lang="en-US" sz="1867" dirty="0" smtClean="0">
                <a:solidFill>
                  <a:schemeClr val="tx2"/>
                </a:solidFill>
              </a:defRPr>
            </a:lvl3pPr>
            <a:lvl4pPr>
              <a:defRPr lang="en-US" sz="1600" dirty="0" smtClean="0">
                <a:solidFill>
                  <a:schemeClr val="tx2"/>
                </a:solidFill>
              </a:defRPr>
            </a:lvl4pPr>
            <a:lvl5pPr>
              <a:defRPr lang="en-US" sz="1600" dirty="0">
                <a:solidFill>
                  <a:schemeClr val="tx2"/>
                </a:solidFill>
              </a:defRPr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/>
              <a:t>16pt Intel Clear bullet one</a:t>
            </a:r>
          </a:p>
          <a:p>
            <a:pPr lvl="2"/>
            <a:r>
              <a:rPr lang="en-US" dirty="0" err="1"/>
              <a:t>14pt</a:t>
            </a:r>
            <a:r>
              <a:rPr lang="en-US" dirty="0"/>
              <a:t> Intel Clear third level</a:t>
            </a:r>
          </a:p>
          <a:p>
            <a:pPr lvl="3"/>
            <a:r>
              <a:rPr lang="en-US" dirty="0" err="1"/>
              <a:t>12pt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12pt</a:t>
            </a:r>
            <a:r>
              <a:rPr lang="en-US" dirty="0"/>
              <a:t> Intel Clear fifth level</a:t>
            </a:r>
          </a:p>
        </p:txBody>
      </p:sp>
      <p:sp>
        <p:nvSpPr>
          <p:cNvPr id="8" name="Title 6"/>
          <p:cNvSpPr>
            <a:spLocks noGrp="1"/>
          </p:cNvSpPr>
          <p:nvPr>
            <p:ph type="title" hasCustomPrompt="1"/>
          </p:nvPr>
        </p:nvSpPr>
        <p:spPr>
          <a:xfrm>
            <a:off x="607484" y="411797"/>
            <a:ext cx="10972800" cy="1158240"/>
          </a:xfrm>
        </p:spPr>
        <p:txBody>
          <a:bodyPr/>
          <a:lstStyle>
            <a:lvl1pPr>
              <a:defRPr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lang="en-US" dirty="0"/>
              <a:t>28pt Intel Clear Headline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432516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67">
                <a:solidFill>
                  <a:schemeClr val="bg1"/>
                </a:solidFill>
                <a:latin typeface="+mn-lt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427163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with Attribu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07485" y="1604434"/>
            <a:ext cx="10970684" cy="4567767"/>
          </a:xfrm>
        </p:spPr>
        <p:txBody>
          <a:bodyPr anchor="ctr" anchorCtr="0"/>
          <a:lstStyle>
            <a:lvl1pPr marL="253994" indent="-253994">
              <a:defRPr sz="4800" b="1" baseline="0">
                <a:solidFill>
                  <a:schemeClr val="accent1"/>
                </a:solidFill>
                <a:latin typeface="+mn-lt"/>
                <a:cs typeface="Intel Clear"/>
              </a:defRPr>
            </a:lvl1pPr>
            <a:lvl2pPr marL="556670" indent="-300559">
              <a:buFont typeface="Intel Clear" pitchFamily="34" charset="0"/>
              <a:buChar char="–"/>
              <a:defRPr sz="1600" baseline="0">
                <a:latin typeface="+mn-lt"/>
                <a:cs typeface="Intel Clear" panose="020B0604020203020204" pitchFamily="34" charset="0"/>
              </a:defRPr>
            </a:lvl2pPr>
            <a:lvl3pPr marL="914377" indent="-304792">
              <a:buFont typeface="Intel Clear" pitchFamily="34" charset="0"/>
              <a:buChar char="–"/>
              <a:defRPr sz="1600">
                <a:latin typeface="+mn-lt"/>
              </a:defRPr>
            </a:lvl3pPr>
            <a:lvl4pPr>
              <a:buFont typeface="Intel Clear" pitchFamily="34" charset="0"/>
              <a:buChar char="–"/>
              <a:defRPr sz="1467">
                <a:latin typeface="+mn-lt"/>
              </a:defRPr>
            </a:lvl4pPr>
            <a:lvl5pPr>
              <a:buFont typeface="Intel Clear" pitchFamily="34" charset="0"/>
              <a:buChar char="–"/>
              <a:defRPr sz="1400">
                <a:latin typeface="+mn-lt"/>
              </a:defRPr>
            </a:lvl5pPr>
          </a:lstStyle>
          <a:p>
            <a:pPr lvl="0"/>
            <a:r>
              <a:rPr lang="en-US" dirty="0"/>
              <a:t>“36pt Intel Clear Bold Text”</a:t>
            </a:r>
          </a:p>
          <a:p>
            <a:pPr lvl="1"/>
            <a:r>
              <a:rPr lang="en-US" dirty="0" err="1"/>
              <a:t>12pt</a:t>
            </a:r>
            <a:r>
              <a:rPr lang="en-US" dirty="0"/>
              <a:t> Attribution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607484" y="411797"/>
            <a:ext cx="10972800" cy="1158240"/>
          </a:xfrm>
        </p:spPr>
        <p:txBody>
          <a:bodyPr/>
          <a:lstStyle>
            <a:lvl1pPr>
              <a:defRPr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lang="en-US" dirty="0"/>
              <a:t>28pt Intel Clear Headline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432516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67">
                <a:solidFill>
                  <a:schemeClr val="bg1"/>
                </a:solidFill>
                <a:latin typeface="+mn-lt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47648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- dark gradient">
    <p:bg>
      <p:bgPr>
        <a:gradFill>
          <a:gsLst>
            <a:gs pos="19000">
              <a:schemeClr val="bg2"/>
            </a:gs>
            <a:gs pos="100000">
              <a:schemeClr val="bg2">
                <a:lumMod val="30000"/>
              </a:schemeClr>
            </a:gs>
            <a:gs pos="0">
              <a:schemeClr val="bg2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11797793" y="6553185"/>
            <a:ext cx="170987" cy="164148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fld id="{FD44707B-D922-47D5-BD24-D96E91B70543}" type="slidenum">
              <a:rPr lang="en-US" smtClean="0"/>
              <a:pPr eaLnBrk="0" fontAlgn="base" hangingPunct="0">
                <a:spcBef>
                  <a:spcPct val="50000"/>
                </a:spcBef>
                <a:spcAft>
                  <a:spcPct val="0"/>
                </a:spcAft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53290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358467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 marL="0" marR="0" indent="0" algn="l" defTabSz="609585" rtl="0" eaLnBrk="1" fontAlgn="auto" latinLnBrk="0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baseline="0"/>
            </a:lvl1pPr>
          </a:lstStyle>
          <a:p>
            <a:r>
              <a:rPr lang="en-US" dirty="0"/>
              <a:t>Insert photo here. Drag picture to placeholder or click icon to add.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63136" y="6432516"/>
            <a:ext cx="2844800" cy="365125"/>
          </a:xfrm>
        </p:spPr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607484" y="411797"/>
            <a:ext cx="10972800" cy="1158240"/>
          </a:xfrm>
        </p:spPr>
        <p:txBody>
          <a:bodyPr/>
          <a:lstStyle>
            <a:lvl1pPr>
              <a:defRPr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lang="en-US" dirty="0"/>
              <a:t>28pt Intel Clear Headline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432516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67">
                <a:solidFill>
                  <a:schemeClr val="bg1"/>
                </a:solidFill>
                <a:latin typeface="+mn-lt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260128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Bottom Half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3432175"/>
            <a:ext cx="12192000" cy="2926292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 marL="0" marR="0" indent="0" algn="l" defTabSz="609585" rtl="0" eaLnBrk="1" fontAlgn="auto" latinLnBrk="0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baseline="0"/>
            </a:lvl1pPr>
          </a:lstStyle>
          <a:p>
            <a:r>
              <a:rPr lang="en-US" dirty="0"/>
              <a:t>Insert photo here. Drag picture to placeholder or click icon to add.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63136" y="6432516"/>
            <a:ext cx="2844800" cy="365125"/>
          </a:xfrm>
        </p:spPr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07485" y="1604433"/>
            <a:ext cx="5342468" cy="1745720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>
                <a:solidFill>
                  <a:schemeClr val="tx2"/>
                </a:solidFill>
              </a:defRPr>
            </a:lvl2pPr>
            <a:lvl3pPr>
              <a:defRPr lang="en-US" sz="1867" dirty="0" smtClean="0">
                <a:solidFill>
                  <a:schemeClr val="tx2"/>
                </a:solidFill>
              </a:defRPr>
            </a:lvl3pPr>
            <a:lvl4pPr>
              <a:defRPr lang="en-US" sz="1600" dirty="0" smtClean="0">
                <a:solidFill>
                  <a:schemeClr val="tx2"/>
                </a:solidFill>
              </a:defRPr>
            </a:lvl4pPr>
            <a:lvl5pPr>
              <a:defRPr lang="en-US" sz="1600" dirty="0">
                <a:solidFill>
                  <a:schemeClr val="tx2"/>
                </a:solidFill>
              </a:defRPr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/>
              <a:t>16pt Intel Clear bullet one</a:t>
            </a:r>
          </a:p>
          <a:p>
            <a:pPr lvl="2"/>
            <a:r>
              <a:rPr lang="en-US" dirty="0" err="1"/>
              <a:t>14pt</a:t>
            </a:r>
            <a:r>
              <a:rPr lang="en-US" dirty="0"/>
              <a:t> Intel Clear third level</a:t>
            </a:r>
          </a:p>
          <a:p>
            <a:pPr lvl="3"/>
            <a:r>
              <a:rPr lang="en-US" dirty="0" err="1"/>
              <a:t>12pt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12pt</a:t>
            </a:r>
            <a:r>
              <a:rPr lang="en-US" dirty="0"/>
              <a:t> Intel Clear fifth level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sz="half" idx="15" hasCustomPrompt="1"/>
          </p:nvPr>
        </p:nvSpPr>
        <p:spPr>
          <a:xfrm>
            <a:off x="6237817" y="1604433"/>
            <a:ext cx="5340352" cy="1745720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>
                <a:solidFill>
                  <a:schemeClr val="tx2"/>
                </a:solidFill>
              </a:defRPr>
            </a:lvl2pPr>
            <a:lvl3pPr>
              <a:defRPr lang="en-US" sz="1867" dirty="0" smtClean="0">
                <a:solidFill>
                  <a:schemeClr val="tx2"/>
                </a:solidFill>
              </a:defRPr>
            </a:lvl3pPr>
            <a:lvl4pPr>
              <a:defRPr lang="en-US" sz="1600" dirty="0" smtClean="0">
                <a:solidFill>
                  <a:schemeClr val="tx2"/>
                </a:solidFill>
              </a:defRPr>
            </a:lvl4pPr>
            <a:lvl5pPr>
              <a:defRPr lang="en-US" sz="1600" dirty="0">
                <a:solidFill>
                  <a:schemeClr val="tx2"/>
                </a:solidFill>
              </a:defRPr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/>
              <a:t>16pt Intel Clear bullet one</a:t>
            </a:r>
          </a:p>
          <a:p>
            <a:pPr lvl="2"/>
            <a:r>
              <a:rPr lang="en-US" dirty="0" err="1"/>
              <a:t>14pt</a:t>
            </a:r>
            <a:r>
              <a:rPr lang="en-US" dirty="0"/>
              <a:t> Intel Clear third level</a:t>
            </a:r>
          </a:p>
          <a:p>
            <a:pPr lvl="3"/>
            <a:r>
              <a:rPr lang="en-US" dirty="0" err="1"/>
              <a:t>12pt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12pt</a:t>
            </a:r>
            <a:r>
              <a:rPr lang="en-US" dirty="0"/>
              <a:t> Intel Clear fifth level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1345983" y="6634394"/>
            <a:ext cx="184731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333" dirty="0">
              <a:solidFill>
                <a:schemeClr val="tx2"/>
              </a:solidFill>
              <a:cs typeface="Intel Clear"/>
            </a:endParaRPr>
          </a:p>
        </p:txBody>
      </p:sp>
      <p:sp>
        <p:nvSpPr>
          <p:cNvPr id="10" name="Title 6"/>
          <p:cNvSpPr>
            <a:spLocks noGrp="1"/>
          </p:cNvSpPr>
          <p:nvPr>
            <p:ph type="title" hasCustomPrompt="1"/>
          </p:nvPr>
        </p:nvSpPr>
        <p:spPr>
          <a:xfrm>
            <a:off x="607484" y="411797"/>
            <a:ext cx="10972800" cy="1158240"/>
          </a:xfrm>
        </p:spPr>
        <p:txBody>
          <a:bodyPr/>
          <a:lstStyle>
            <a:lvl1pPr>
              <a:defRPr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lang="en-US" dirty="0"/>
              <a:t>28pt Intel Clear Headline</a:t>
            </a: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432516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67">
                <a:solidFill>
                  <a:schemeClr val="bg1"/>
                </a:solidFill>
                <a:latin typeface="+mn-lt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842773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Righ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6237818" y="2"/>
            <a:ext cx="5954183" cy="6358465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Insert photo here. Drag picture to placeholder or click icon to add.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7484" y="411797"/>
            <a:ext cx="5342467" cy="1158240"/>
          </a:xfrm>
        </p:spPr>
        <p:txBody>
          <a:bodyPr>
            <a:noAutofit/>
          </a:bodyPr>
          <a:lstStyle>
            <a:lvl1pPr>
              <a:defRPr sz="3733"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lang="en-US" dirty="0"/>
              <a:t>28pt Intel Clear Headline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63136" y="6432516"/>
            <a:ext cx="2844800" cy="365125"/>
          </a:xfrm>
        </p:spPr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07485" y="1766992"/>
            <a:ext cx="5342467" cy="4567767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>
                <a:solidFill>
                  <a:schemeClr val="tx2"/>
                </a:solidFill>
              </a:defRPr>
            </a:lvl2pPr>
            <a:lvl3pPr>
              <a:defRPr lang="en-US" sz="1867" dirty="0" smtClean="0">
                <a:solidFill>
                  <a:schemeClr val="tx2"/>
                </a:solidFill>
              </a:defRPr>
            </a:lvl3pPr>
            <a:lvl4pPr>
              <a:defRPr lang="en-US" sz="1600" dirty="0" smtClean="0">
                <a:solidFill>
                  <a:schemeClr val="tx2"/>
                </a:solidFill>
              </a:defRPr>
            </a:lvl4pPr>
            <a:lvl5pPr>
              <a:defRPr lang="en-US" sz="1600" dirty="0">
                <a:solidFill>
                  <a:schemeClr val="tx2"/>
                </a:solidFill>
              </a:defRPr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/>
              <a:t>16pt Intel Clear bullet one</a:t>
            </a:r>
          </a:p>
          <a:p>
            <a:pPr lvl="2"/>
            <a:r>
              <a:rPr lang="en-US" dirty="0" err="1"/>
              <a:t>14pt</a:t>
            </a:r>
            <a:r>
              <a:rPr lang="en-US" dirty="0"/>
              <a:t> Intel Clear third level</a:t>
            </a:r>
          </a:p>
          <a:p>
            <a:pPr lvl="3"/>
            <a:r>
              <a:rPr lang="en-US" dirty="0" err="1"/>
              <a:t>12pt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12pt</a:t>
            </a:r>
            <a:r>
              <a:rPr lang="en-US" dirty="0"/>
              <a:t> Intel Clear fifth level</a:t>
            </a: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432516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67">
                <a:solidFill>
                  <a:schemeClr val="bg1"/>
                </a:solidFill>
                <a:latin typeface="+mn-lt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012432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7484" y="2810749"/>
            <a:ext cx="10363200" cy="1362075"/>
          </a:xfrm>
        </p:spPr>
        <p:txBody>
          <a:bodyPr anchor="b" anchorCtr="0">
            <a:noAutofit/>
          </a:bodyPr>
          <a:lstStyle>
            <a:lvl1pPr algn="l">
              <a:lnSpc>
                <a:spcPct val="80000"/>
              </a:lnSpc>
              <a:defRPr sz="7200" b="0" cap="none" spc="0" baseline="0">
                <a:solidFill>
                  <a:schemeClr val="tx2">
                    <a:alpha val="90000"/>
                  </a:schemeClr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54pt Intel Clear Pro</a:t>
            </a:r>
            <a:br>
              <a:rPr lang="en-US" dirty="0"/>
            </a:br>
            <a:r>
              <a:rPr lang="en-US" dirty="0"/>
              <a:t>white section break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07484" y="4321533"/>
            <a:ext cx="10363200" cy="1500187"/>
          </a:xfrm>
        </p:spPr>
        <p:txBody>
          <a:bodyPr anchor="t" anchorCtr="0">
            <a:noAutofit/>
          </a:bodyPr>
          <a:lstStyle>
            <a:lvl1pPr marL="0" indent="0">
              <a:buNone/>
              <a:defRPr sz="2133" b="0" baseline="0">
                <a:solidFill>
                  <a:schemeClr val="accent2"/>
                </a:solidFill>
                <a:latin typeface="+mn-lt"/>
                <a:cs typeface="Intel Clear" panose="020B0604020203020204" pitchFamily="34" charset="0"/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16pt Intel Clear Subhead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432516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67">
                <a:solidFill>
                  <a:schemeClr val="bg1"/>
                </a:solidFill>
                <a:latin typeface="+mn-lt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065262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Blue Section Break">
    <p:bg>
      <p:bgPr>
        <a:gradFill flip="none" rotWithShape="1"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607484" y="2810749"/>
            <a:ext cx="10363200" cy="1362075"/>
          </a:xfrm>
        </p:spPr>
        <p:txBody>
          <a:bodyPr anchor="b" anchorCtr="0">
            <a:noAutofit/>
          </a:bodyPr>
          <a:lstStyle>
            <a:lvl1pPr algn="l">
              <a:lnSpc>
                <a:spcPct val="80000"/>
              </a:lnSpc>
              <a:defRPr sz="7200" b="0" cap="none" spc="0" baseline="0">
                <a:solidFill>
                  <a:schemeClr val="bg1">
                    <a:alpha val="90000"/>
                  </a:schemeClr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54pt Intel Clear Pro</a:t>
            </a:r>
            <a:br>
              <a:rPr lang="en-US" dirty="0"/>
            </a:br>
            <a:r>
              <a:rPr lang="en-US" dirty="0"/>
              <a:t>blue section break</a:t>
            </a:r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idx="1" hasCustomPrompt="1"/>
          </p:nvPr>
        </p:nvSpPr>
        <p:spPr>
          <a:xfrm>
            <a:off x="607484" y="4321533"/>
            <a:ext cx="10363200" cy="1500187"/>
          </a:xfrm>
        </p:spPr>
        <p:txBody>
          <a:bodyPr anchor="t" anchorCtr="0">
            <a:noAutofit/>
          </a:bodyPr>
          <a:lstStyle>
            <a:lvl1pPr marL="0" indent="0">
              <a:buNone/>
              <a:defRPr sz="2133" b="0" i="0" baseline="0">
                <a:solidFill>
                  <a:srgbClr val="F3D54E"/>
                </a:solidFill>
                <a:latin typeface="Intel Clear"/>
                <a:cs typeface="Intel Clear"/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16pt Intel Clear Subhead</a:t>
            </a:r>
          </a:p>
        </p:txBody>
      </p:sp>
    </p:spTree>
    <p:extLst>
      <p:ext uri="{BB962C8B-B14F-4D97-AF65-F5344CB8AC3E}">
        <p14:creationId xmlns:p14="http://schemas.microsoft.com/office/powerpoint/2010/main" val="419819734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ro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07484" y="2979843"/>
            <a:ext cx="10363200" cy="1500187"/>
          </a:xfrm>
        </p:spPr>
        <p:txBody>
          <a:bodyPr anchor="t" anchorCtr="0">
            <a:noAutofit/>
          </a:bodyPr>
          <a:lstStyle>
            <a:lvl1pPr marL="0" indent="0">
              <a:buNone/>
              <a:defRPr sz="5333" b="0" baseline="0">
                <a:solidFill>
                  <a:schemeClr val="accent2"/>
                </a:solidFill>
                <a:latin typeface="Intel Clear"/>
                <a:ea typeface="Intel Clear"/>
                <a:cs typeface="Intel Clear"/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40pt Intel Clear Light Body.</a:t>
            </a:r>
            <a:br>
              <a:rPr lang="en-US" dirty="0"/>
            </a:br>
            <a:r>
              <a:rPr lang="en-US" dirty="0"/>
              <a:t>For content that is not a section, but has a big idea in text only.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07484" y="1469059"/>
            <a:ext cx="10363200" cy="1362075"/>
          </a:xfrm>
        </p:spPr>
        <p:txBody>
          <a:bodyPr anchor="b" anchorCtr="0">
            <a:noAutofit/>
          </a:bodyPr>
          <a:lstStyle>
            <a:lvl1pPr algn="l">
              <a:lnSpc>
                <a:spcPct val="80000"/>
              </a:lnSpc>
              <a:defRPr sz="5333" b="0" cap="none" spc="0" baseline="0">
                <a:solidFill>
                  <a:schemeClr val="tx2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defRPr>
            </a:lvl1pPr>
          </a:lstStyle>
          <a:p>
            <a:r>
              <a:rPr lang="en-US" dirty="0"/>
              <a:t>40pt Intel Clear Heading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432516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67">
                <a:solidFill>
                  <a:schemeClr val="bg1"/>
                </a:solidFill>
                <a:latin typeface="+mn-lt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993964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Section Break Image">
    <p:bg>
      <p:bgPr>
        <a:gradFill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7484" y="3013451"/>
            <a:ext cx="10363200" cy="1362075"/>
          </a:xfrm>
        </p:spPr>
        <p:txBody>
          <a:bodyPr anchor="b" anchorCtr="0">
            <a:noAutofit/>
          </a:bodyPr>
          <a:lstStyle>
            <a:lvl1pPr algn="l">
              <a:lnSpc>
                <a:spcPct val="80000"/>
              </a:lnSpc>
              <a:defRPr sz="7200" b="0" cap="none" spc="0" baseline="0">
                <a:solidFill>
                  <a:schemeClr val="bg1">
                    <a:alpha val="90000"/>
                  </a:schemeClr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54pt Intel Clear Pro blue section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07484" y="4465049"/>
            <a:ext cx="10363200" cy="1500187"/>
          </a:xfrm>
        </p:spPr>
        <p:txBody>
          <a:bodyPr anchor="t" anchorCtr="0">
            <a:noAutofit/>
          </a:bodyPr>
          <a:lstStyle>
            <a:lvl1pPr marL="0" indent="0">
              <a:buNone/>
              <a:defRPr sz="2133" b="0" baseline="0">
                <a:solidFill>
                  <a:schemeClr val="accent3"/>
                </a:solidFill>
                <a:latin typeface="+mn-lt"/>
                <a:cs typeface="Intel Clear" panose="020B0604020203020204" pitchFamily="34" charset="0"/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16pt Intel Clear Subhead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2"/>
            <a:ext cx="12192000" cy="3432175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>
              <a:defRPr baseline="0">
                <a:solidFill>
                  <a:srgbClr val="0071C5"/>
                </a:solidFill>
              </a:defRPr>
            </a:lvl1pPr>
          </a:lstStyle>
          <a:p>
            <a:r>
              <a:rPr lang="en-US" dirty="0"/>
              <a:t>Insert photo here. Drag picture to placeholder or click icon to add.</a:t>
            </a:r>
          </a:p>
        </p:txBody>
      </p:sp>
    </p:spTree>
    <p:extLst>
      <p:ext uri="{BB962C8B-B14F-4D97-AF65-F5344CB8AC3E}">
        <p14:creationId xmlns:p14="http://schemas.microsoft.com/office/powerpoint/2010/main" val="65807297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6"/>
          <p:cNvSpPr>
            <a:spLocks noGrp="1"/>
          </p:cNvSpPr>
          <p:nvPr>
            <p:ph type="title" hasCustomPrompt="1"/>
          </p:nvPr>
        </p:nvSpPr>
        <p:spPr>
          <a:xfrm>
            <a:off x="607484" y="411797"/>
            <a:ext cx="10972800" cy="1158240"/>
          </a:xfrm>
        </p:spPr>
        <p:txBody>
          <a:bodyPr/>
          <a:lstStyle>
            <a:lvl1pPr>
              <a:defRPr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lang="en-US" dirty="0"/>
              <a:t>28pt Intel Clear Headline</a:t>
            </a: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432516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67">
                <a:solidFill>
                  <a:schemeClr val="bg1"/>
                </a:solidFill>
                <a:latin typeface="+mn-lt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39031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432516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67">
                <a:solidFill>
                  <a:schemeClr val="bg1"/>
                </a:solidFill>
                <a:latin typeface="+mn-lt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761301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1_Back Cover Radial Gradient">
    <p:bg>
      <p:bgPr>
        <a:gradFill flip="none" rotWithShape="1"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8782" y="2145138"/>
            <a:ext cx="2896684" cy="2636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3908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ll">
    <p:bg>
      <p:bgPr>
        <a:gradFill>
          <a:gsLst>
            <a:gs pos="19000">
              <a:schemeClr val="bg2"/>
            </a:gs>
            <a:gs pos="100000">
              <a:schemeClr val="bg2">
                <a:lumMod val="30000"/>
              </a:schemeClr>
            </a:gs>
            <a:gs pos="0">
              <a:schemeClr val="bg2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388937" y="339664"/>
            <a:ext cx="11331575" cy="867930"/>
          </a:xfrm>
        </p:spPr>
        <p:txBody>
          <a:bodyPr wrap="square" anchor="b" anchorCtr="0">
            <a:spAutoFit/>
          </a:bodyPr>
          <a:lstStyle>
            <a:lvl1pPr algn="l">
              <a:lnSpc>
                <a:spcPct val="70000"/>
              </a:lnSpc>
              <a:defRPr sz="7200" b="0">
                <a:solidFill>
                  <a:schemeClr val="tx1">
                    <a:alpha val="90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1233577" y="3070900"/>
            <a:ext cx="10486936" cy="2862322"/>
          </a:xfrm>
        </p:spPr>
        <p:txBody>
          <a:bodyPr wrap="square">
            <a:spAutoFit/>
          </a:bodyPr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</a:defRPr>
            </a:lvl1pPr>
            <a:lvl2pPr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defRPr sz="2400">
                <a:solidFill>
                  <a:schemeClr val="tx1"/>
                </a:solidFill>
              </a:defRPr>
            </a:lvl2pPr>
            <a:lvl3pPr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defRPr sz="2400">
                <a:solidFill>
                  <a:schemeClr val="tx1"/>
                </a:solidFill>
              </a:defRPr>
            </a:lvl3pPr>
            <a:lvl4pPr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defRPr sz="2400">
                <a:solidFill>
                  <a:schemeClr val="tx1"/>
                </a:solidFill>
              </a:defRPr>
            </a:lvl4pPr>
            <a:lvl5pPr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1797793" y="6553185"/>
            <a:ext cx="170987" cy="164148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fld id="{FD44707B-D922-47D5-BD24-D96E91B70543}" type="slidenum">
              <a:rPr lang="en-US" smtClean="0"/>
              <a:pPr eaLnBrk="0" fontAlgn="base" hangingPunct="0">
                <a:spcBef>
                  <a:spcPct val="50000"/>
                </a:spcBef>
                <a:spcAft>
                  <a:spcPct val="0"/>
                </a:spcAft>
              </a:pPr>
              <a:t>‹#›</a:t>
            </a:fld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388938" y="1881188"/>
            <a:ext cx="11331575" cy="1095375"/>
          </a:xfrm>
        </p:spPr>
        <p:txBody>
          <a:bodyPr/>
          <a:lstStyle>
            <a:lvl1pPr>
              <a:defRPr sz="4000" baseline="0">
                <a:solidFill>
                  <a:srgbClr val="F3D54E"/>
                </a:solidFill>
              </a:defRPr>
            </a:lvl1pPr>
          </a:lstStyle>
          <a:p>
            <a:pPr lvl="0"/>
            <a:r>
              <a:rPr lang="en-US" dirty="0"/>
              <a:t>Insert Poll Question here…</a:t>
            </a:r>
          </a:p>
        </p:txBody>
      </p:sp>
    </p:spTree>
    <p:extLst>
      <p:ext uri="{BB962C8B-B14F-4D97-AF65-F5344CB8AC3E}">
        <p14:creationId xmlns:p14="http://schemas.microsoft.com/office/powerpoint/2010/main" val="20821041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607484" y="411797"/>
            <a:ext cx="10972800" cy="1158240"/>
          </a:xfrm>
        </p:spPr>
        <p:txBody>
          <a:bodyPr/>
          <a:lstStyle>
            <a:lvl1pPr>
              <a:defRPr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lang="en-US" dirty="0"/>
              <a:t>28pt Intel Clear Headline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 hasCustomPrompt="1"/>
          </p:nvPr>
        </p:nvSpPr>
        <p:spPr>
          <a:xfrm>
            <a:off x="607484" y="1604434"/>
            <a:ext cx="10970683" cy="4567767"/>
          </a:xfrm>
        </p:spPr>
        <p:txBody>
          <a:bodyPr/>
          <a:lstStyle>
            <a:lvl1pPr>
              <a:defRPr>
                <a:solidFill>
                  <a:srgbClr val="0071C5"/>
                </a:solidFill>
              </a:defRPr>
            </a:lvl1pPr>
            <a:lvl2pPr>
              <a:defRPr sz="2400">
                <a:solidFill>
                  <a:schemeClr val="tx2"/>
                </a:solidFill>
              </a:defRPr>
            </a:lvl2pPr>
            <a:lvl3pPr>
              <a:defRPr sz="2400">
                <a:solidFill>
                  <a:schemeClr val="tx2"/>
                </a:solidFill>
              </a:defRPr>
            </a:lvl3pPr>
            <a:lvl4pPr>
              <a:defRPr sz="2133"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18pt Intel Clear body text</a:t>
            </a:r>
          </a:p>
          <a:p>
            <a:pPr lvl="1"/>
            <a:r>
              <a:rPr lang="en-US" dirty="0"/>
              <a:t>18pt Intel Clear bullet one</a:t>
            </a:r>
          </a:p>
          <a:p>
            <a:pPr lvl="2"/>
            <a:r>
              <a:rPr lang="en-US" dirty="0"/>
              <a:t>18pt Intel Clear sub-bullet</a:t>
            </a:r>
          </a:p>
          <a:p>
            <a:pPr lvl="3"/>
            <a:r>
              <a:rPr lang="en-US" dirty="0"/>
              <a:t>16pt Intel Clear fourth level</a:t>
            </a:r>
          </a:p>
          <a:p>
            <a:pPr lvl="4"/>
            <a:r>
              <a:rPr lang="en-US" dirty="0" err="1"/>
              <a:t>14pt</a:t>
            </a:r>
            <a:r>
              <a:rPr lang="en-US" dirty="0"/>
              <a:t> Intel Clear fifth level</a:t>
            </a: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432516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67">
                <a:solidFill>
                  <a:schemeClr val="bg1"/>
                </a:solidFill>
                <a:latin typeface="+mn-lt"/>
              </a:defRPr>
            </a:lvl1pPr>
          </a:lstStyle>
          <a:p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832484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5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07485" y="1604433"/>
            <a:ext cx="5342468" cy="4567767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>
                <a:solidFill>
                  <a:schemeClr val="tx2"/>
                </a:solidFill>
              </a:defRPr>
            </a:lvl2pPr>
            <a:lvl3pPr>
              <a:defRPr lang="en-US" sz="1867" dirty="0" smtClean="0">
                <a:solidFill>
                  <a:schemeClr val="tx2"/>
                </a:solidFill>
              </a:defRPr>
            </a:lvl3pPr>
            <a:lvl4pPr>
              <a:defRPr lang="en-US" sz="1600" dirty="0" smtClean="0">
                <a:solidFill>
                  <a:schemeClr val="tx2"/>
                </a:solidFill>
              </a:defRPr>
            </a:lvl4pPr>
            <a:lvl5pPr>
              <a:defRPr lang="en-US" sz="1600" dirty="0">
                <a:solidFill>
                  <a:schemeClr val="tx2"/>
                </a:solidFill>
              </a:defRPr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/>
              <a:t>16pt Intel Clear bullet one</a:t>
            </a:r>
          </a:p>
          <a:p>
            <a:pPr lvl="2"/>
            <a:r>
              <a:rPr lang="en-US" dirty="0" err="1"/>
              <a:t>14pt</a:t>
            </a:r>
            <a:r>
              <a:rPr lang="en-US" dirty="0"/>
              <a:t> Intel Clear third level</a:t>
            </a:r>
          </a:p>
          <a:p>
            <a:pPr lvl="3"/>
            <a:r>
              <a:rPr lang="en-US" dirty="0" err="1"/>
              <a:t>12pt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12pt</a:t>
            </a:r>
            <a:r>
              <a:rPr lang="en-US" dirty="0"/>
              <a:t> Intel Clear fifth level</a:t>
            </a:r>
          </a:p>
        </p:txBody>
      </p:sp>
      <p:sp>
        <p:nvSpPr>
          <p:cNvPr id="8" name="Title 6"/>
          <p:cNvSpPr>
            <a:spLocks noGrp="1"/>
          </p:cNvSpPr>
          <p:nvPr>
            <p:ph type="title" hasCustomPrompt="1"/>
          </p:nvPr>
        </p:nvSpPr>
        <p:spPr>
          <a:xfrm>
            <a:off x="607484" y="411797"/>
            <a:ext cx="10972800" cy="1158240"/>
          </a:xfrm>
        </p:spPr>
        <p:txBody>
          <a:bodyPr/>
          <a:lstStyle>
            <a:lvl1pPr>
              <a:defRPr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lang="en-US" dirty="0"/>
              <a:t>28pt Intel Clear Headline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6441018" y="1257907"/>
            <a:ext cx="4241497" cy="2227933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>
              <a:defRPr sz="2400">
                <a:latin typeface="Intel Clear"/>
              </a:defRPr>
            </a:lvl1pPr>
          </a:lstStyle>
          <a:p>
            <a:r>
              <a:rPr lang="en-US" sz="1467">
                <a:latin typeface="Arial"/>
              </a:rPr>
              <a:t>Click icon to add picture</a:t>
            </a:r>
            <a:endParaRPr lang="en-US" sz="1467" dirty="0">
              <a:latin typeface="Arial"/>
            </a:endParaRPr>
          </a:p>
        </p:txBody>
      </p:sp>
      <p:sp>
        <p:nvSpPr>
          <p:cNvPr id="10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6441018" y="3791863"/>
            <a:ext cx="4241497" cy="2227933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>
              <a:defRPr sz="2400">
                <a:latin typeface="Intel Clear"/>
              </a:defRPr>
            </a:lvl1pPr>
          </a:lstStyle>
          <a:p>
            <a:r>
              <a:rPr lang="en-US" sz="1467">
                <a:latin typeface="Arial"/>
              </a:rPr>
              <a:t>Click icon to add picture</a:t>
            </a:r>
            <a:endParaRPr lang="en-US" sz="1467" dirty="0">
              <a:latin typeface="Arial"/>
            </a:endParaRP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432516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67">
                <a:solidFill>
                  <a:schemeClr val="bg1"/>
                </a:solidFill>
                <a:latin typeface="+mn-lt"/>
              </a:defRPr>
            </a:lvl1pPr>
          </a:lstStyle>
          <a:p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864760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5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07485" y="1604433"/>
            <a:ext cx="5342468" cy="4567767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>
                <a:solidFill>
                  <a:schemeClr val="tx2"/>
                </a:solidFill>
              </a:defRPr>
            </a:lvl2pPr>
            <a:lvl3pPr>
              <a:defRPr lang="en-US" sz="1867" dirty="0" smtClean="0">
                <a:solidFill>
                  <a:schemeClr val="tx2"/>
                </a:solidFill>
              </a:defRPr>
            </a:lvl3pPr>
            <a:lvl4pPr>
              <a:defRPr lang="en-US" sz="1600" dirty="0" smtClean="0">
                <a:solidFill>
                  <a:schemeClr val="tx2"/>
                </a:solidFill>
              </a:defRPr>
            </a:lvl4pPr>
            <a:lvl5pPr>
              <a:defRPr lang="en-US" sz="1600" dirty="0">
                <a:solidFill>
                  <a:schemeClr val="tx2"/>
                </a:solidFill>
              </a:defRPr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/>
              <a:t>16pt Intel Clear bullet one</a:t>
            </a:r>
          </a:p>
          <a:p>
            <a:pPr lvl="2"/>
            <a:r>
              <a:rPr lang="en-US" dirty="0" err="1"/>
              <a:t>14pt</a:t>
            </a:r>
            <a:r>
              <a:rPr lang="en-US" dirty="0"/>
              <a:t> Intel Clear third level</a:t>
            </a:r>
          </a:p>
          <a:p>
            <a:pPr lvl="3"/>
            <a:r>
              <a:rPr lang="en-US" dirty="0" err="1"/>
              <a:t>12pt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12pt</a:t>
            </a:r>
            <a:r>
              <a:rPr lang="en-US" dirty="0"/>
              <a:t> Intel Clear fifth level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half" idx="13" hasCustomPrompt="1"/>
          </p:nvPr>
        </p:nvSpPr>
        <p:spPr>
          <a:xfrm>
            <a:off x="6237817" y="1604433"/>
            <a:ext cx="5340352" cy="4567767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>
                <a:solidFill>
                  <a:schemeClr val="tx2"/>
                </a:solidFill>
              </a:defRPr>
            </a:lvl2pPr>
            <a:lvl3pPr>
              <a:defRPr lang="en-US" sz="1867" dirty="0" smtClean="0">
                <a:solidFill>
                  <a:schemeClr val="tx2"/>
                </a:solidFill>
              </a:defRPr>
            </a:lvl3pPr>
            <a:lvl4pPr>
              <a:defRPr lang="en-US" sz="1600" dirty="0" smtClean="0">
                <a:solidFill>
                  <a:schemeClr val="tx2"/>
                </a:solidFill>
              </a:defRPr>
            </a:lvl4pPr>
            <a:lvl5pPr>
              <a:defRPr lang="en-US" sz="1600" dirty="0">
                <a:solidFill>
                  <a:schemeClr val="tx2"/>
                </a:solidFill>
              </a:defRPr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/>
              <a:t>16pt Intel Clear bullet one</a:t>
            </a:r>
          </a:p>
          <a:p>
            <a:pPr lvl="2"/>
            <a:r>
              <a:rPr lang="en-US" dirty="0" err="1"/>
              <a:t>14pt</a:t>
            </a:r>
            <a:r>
              <a:rPr lang="en-US" dirty="0"/>
              <a:t> Intel Clear third level</a:t>
            </a:r>
          </a:p>
          <a:p>
            <a:pPr lvl="3"/>
            <a:r>
              <a:rPr lang="en-US" dirty="0" err="1"/>
              <a:t>12pt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12pt</a:t>
            </a:r>
            <a:r>
              <a:rPr lang="en-US" dirty="0"/>
              <a:t> Intel Clear fifth level</a:t>
            </a:r>
          </a:p>
        </p:txBody>
      </p:sp>
      <p:sp>
        <p:nvSpPr>
          <p:cNvPr id="8" name="Title 6"/>
          <p:cNvSpPr>
            <a:spLocks noGrp="1"/>
          </p:cNvSpPr>
          <p:nvPr>
            <p:ph type="title" hasCustomPrompt="1"/>
          </p:nvPr>
        </p:nvSpPr>
        <p:spPr>
          <a:xfrm>
            <a:off x="607484" y="411797"/>
            <a:ext cx="10972800" cy="1158240"/>
          </a:xfrm>
        </p:spPr>
        <p:txBody>
          <a:bodyPr/>
          <a:lstStyle>
            <a:lvl1pPr>
              <a:defRPr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lang="en-US" dirty="0"/>
              <a:t>28pt Intel Clear Headline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432516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67">
                <a:solidFill>
                  <a:schemeClr val="bg1"/>
                </a:solidFill>
                <a:latin typeface="+mn-lt"/>
              </a:defRPr>
            </a:lvl1pPr>
          </a:lstStyle>
          <a:p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25816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uote with Attribu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07485" y="1604434"/>
            <a:ext cx="10970684" cy="4567767"/>
          </a:xfrm>
        </p:spPr>
        <p:txBody>
          <a:bodyPr anchor="ctr" anchorCtr="0"/>
          <a:lstStyle>
            <a:lvl1pPr marL="253994" indent="-253994">
              <a:defRPr sz="4800" b="1" baseline="0">
                <a:solidFill>
                  <a:schemeClr val="accent1"/>
                </a:solidFill>
                <a:latin typeface="+mn-lt"/>
                <a:cs typeface="Intel Clear"/>
              </a:defRPr>
            </a:lvl1pPr>
            <a:lvl2pPr marL="556670" indent="-300559">
              <a:buFont typeface="Intel Clear" pitchFamily="34" charset="0"/>
              <a:buChar char="–"/>
              <a:defRPr sz="1600" baseline="0">
                <a:latin typeface="+mn-lt"/>
                <a:cs typeface="Intel Clear" panose="020B0604020203020204" pitchFamily="34" charset="0"/>
              </a:defRPr>
            </a:lvl2pPr>
            <a:lvl3pPr marL="914377" indent="-304792">
              <a:buFont typeface="Intel Clear" pitchFamily="34" charset="0"/>
              <a:buChar char="–"/>
              <a:defRPr sz="1600">
                <a:latin typeface="+mn-lt"/>
              </a:defRPr>
            </a:lvl3pPr>
            <a:lvl4pPr>
              <a:buFont typeface="Intel Clear" pitchFamily="34" charset="0"/>
              <a:buChar char="–"/>
              <a:defRPr sz="1467">
                <a:latin typeface="+mn-lt"/>
              </a:defRPr>
            </a:lvl4pPr>
            <a:lvl5pPr>
              <a:buFont typeface="Intel Clear" pitchFamily="34" charset="0"/>
              <a:buChar char="–"/>
              <a:defRPr sz="1400">
                <a:latin typeface="+mn-lt"/>
              </a:defRPr>
            </a:lvl5pPr>
          </a:lstStyle>
          <a:p>
            <a:pPr lvl="0"/>
            <a:r>
              <a:rPr lang="en-US" dirty="0"/>
              <a:t>“36pt Intel Clear Bold Text”</a:t>
            </a:r>
          </a:p>
          <a:p>
            <a:pPr lvl="1"/>
            <a:r>
              <a:rPr lang="en-US" dirty="0" err="1"/>
              <a:t>12pt</a:t>
            </a:r>
            <a:r>
              <a:rPr lang="en-US" dirty="0"/>
              <a:t> Attribution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607484" y="411797"/>
            <a:ext cx="10972800" cy="1158240"/>
          </a:xfrm>
        </p:spPr>
        <p:txBody>
          <a:bodyPr/>
          <a:lstStyle>
            <a:lvl1pPr>
              <a:defRPr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lang="en-US" dirty="0"/>
              <a:t>28pt Intel Clear Headline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432516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67">
                <a:solidFill>
                  <a:schemeClr val="bg1"/>
                </a:solidFill>
                <a:latin typeface="+mn-lt"/>
              </a:defRPr>
            </a:lvl1pPr>
          </a:lstStyle>
          <a:p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257958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and Bottom Half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3432175"/>
            <a:ext cx="12192000" cy="2926292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 marL="0" marR="0" indent="0" algn="l" defTabSz="609585" rtl="0" eaLnBrk="1" fontAlgn="auto" latinLnBrk="0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baseline="0"/>
            </a:lvl1pPr>
          </a:lstStyle>
          <a:p>
            <a:r>
              <a:rPr lang="en-US" dirty="0"/>
              <a:t>Insert photo here. Drag picture to placeholder or click icon to add.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63136" y="6432516"/>
            <a:ext cx="2844800" cy="365125"/>
          </a:xfrm>
        </p:spPr>
        <p:txBody>
          <a:bodyPr/>
          <a:lstStyle/>
          <a:p>
            <a:fld id="{EE2556C5-CE8C-6547-B838-EA80C61A4AF7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8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07485" y="1604433"/>
            <a:ext cx="5342468" cy="1745720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>
                <a:solidFill>
                  <a:schemeClr val="tx2"/>
                </a:solidFill>
              </a:defRPr>
            </a:lvl2pPr>
            <a:lvl3pPr>
              <a:defRPr lang="en-US" sz="1867" dirty="0" smtClean="0">
                <a:solidFill>
                  <a:schemeClr val="tx2"/>
                </a:solidFill>
              </a:defRPr>
            </a:lvl3pPr>
            <a:lvl4pPr>
              <a:defRPr lang="en-US" sz="1600" dirty="0" smtClean="0">
                <a:solidFill>
                  <a:schemeClr val="tx2"/>
                </a:solidFill>
              </a:defRPr>
            </a:lvl4pPr>
            <a:lvl5pPr>
              <a:defRPr lang="en-US" sz="1600" dirty="0">
                <a:solidFill>
                  <a:schemeClr val="tx2"/>
                </a:solidFill>
              </a:defRPr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/>
              <a:t>16pt Intel Clear bullet one</a:t>
            </a:r>
          </a:p>
          <a:p>
            <a:pPr lvl="2"/>
            <a:r>
              <a:rPr lang="en-US" dirty="0" err="1"/>
              <a:t>14pt</a:t>
            </a:r>
            <a:r>
              <a:rPr lang="en-US" dirty="0"/>
              <a:t> Intel Clear third level</a:t>
            </a:r>
          </a:p>
          <a:p>
            <a:pPr lvl="3"/>
            <a:r>
              <a:rPr lang="en-US" dirty="0" err="1"/>
              <a:t>12pt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12pt</a:t>
            </a:r>
            <a:r>
              <a:rPr lang="en-US" dirty="0"/>
              <a:t> Intel Clear fifth level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sz="half" idx="15" hasCustomPrompt="1"/>
          </p:nvPr>
        </p:nvSpPr>
        <p:spPr>
          <a:xfrm>
            <a:off x="6237817" y="1604433"/>
            <a:ext cx="5340352" cy="1745720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>
                <a:solidFill>
                  <a:schemeClr val="tx2"/>
                </a:solidFill>
              </a:defRPr>
            </a:lvl2pPr>
            <a:lvl3pPr>
              <a:defRPr lang="en-US" sz="1867" dirty="0" smtClean="0">
                <a:solidFill>
                  <a:schemeClr val="tx2"/>
                </a:solidFill>
              </a:defRPr>
            </a:lvl3pPr>
            <a:lvl4pPr>
              <a:defRPr lang="en-US" sz="1600" dirty="0" smtClean="0">
                <a:solidFill>
                  <a:schemeClr val="tx2"/>
                </a:solidFill>
              </a:defRPr>
            </a:lvl4pPr>
            <a:lvl5pPr>
              <a:defRPr lang="en-US" sz="1600" dirty="0">
                <a:solidFill>
                  <a:schemeClr val="tx2"/>
                </a:solidFill>
              </a:defRPr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/>
              <a:t>16pt Intel Clear bullet one</a:t>
            </a:r>
          </a:p>
          <a:p>
            <a:pPr lvl="2"/>
            <a:r>
              <a:rPr lang="en-US" dirty="0" err="1"/>
              <a:t>14pt</a:t>
            </a:r>
            <a:r>
              <a:rPr lang="en-US" dirty="0"/>
              <a:t> Intel Clear third level</a:t>
            </a:r>
          </a:p>
          <a:p>
            <a:pPr lvl="3"/>
            <a:r>
              <a:rPr lang="en-US" dirty="0" err="1"/>
              <a:t>12pt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12pt</a:t>
            </a:r>
            <a:r>
              <a:rPr lang="en-US" dirty="0"/>
              <a:t> Intel Clear fifth level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1345983" y="6634394"/>
            <a:ext cx="184731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333" dirty="0">
              <a:solidFill>
                <a:srgbClr val="003C71"/>
              </a:solidFill>
              <a:cs typeface="Intel Clear"/>
            </a:endParaRPr>
          </a:p>
        </p:txBody>
      </p:sp>
      <p:sp>
        <p:nvSpPr>
          <p:cNvPr id="10" name="Title 6"/>
          <p:cNvSpPr>
            <a:spLocks noGrp="1"/>
          </p:cNvSpPr>
          <p:nvPr>
            <p:ph type="title" hasCustomPrompt="1"/>
          </p:nvPr>
        </p:nvSpPr>
        <p:spPr>
          <a:xfrm>
            <a:off x="607484" y="411797"/>
            <a:ext cx="10972800" cy="1158240"/>
          </a:xfrm>
        </p:spPr>
        <p:txBody>
          <a:bodyPr/>
          <a:lstStyle>
            <a:lvl1pPr>
              <a:defRPr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lang="en-US" dirty="0"/>
              <a:t>28pt Intel Clear Headline</a:t>
            </a: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432516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67">
                <a:solidFill>
                  <a:schemeClr val="bg1"/>
                </a:solidFill>
                <a:latin typeface="+mn-lt"/>
              </a:defRPr>
            </a:lvl1pPr>
          </a:lstStyle>
          <a:p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422199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and Righ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6237818" y="2"/>
            <a:ext cx="5954183" cy="6358465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Insert photo here. Drag picture to placeholder or click icon to add.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7484" y="411797"/>
            <a:ext cx="5342467" cy="1158240"/>
          </a:xfrm>
        </p:spPr>
        <p:txBody>
          <a:bodyPr>
            <a:noAutofit/>
          </a:bodyPr>
          <a:lstStyle>
            <a:lvl1pPr>
              <a:defRPr sz="3733"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lang="en-US" dirty="0"/>
              <a:t>28pt Intel Clear Headline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63136" y="6432516"/>
            <a:ext cx="2844800" cy="365125"/>
          </a:xfrm>
        </p:spPr>
        <p:txBody>
          <a:bodyPr/>
          <a:lstStyle/>
          <a:p>
            <a:fld id="{EE2556C5-CE8C-6547-B838-EA80C61A4AF7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7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07485" y="1766992"/>
            <a:ext cx="5342467" cy="4567767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>
                <a:solidFill>
                  <a:schemeClr val="tx2"/>
                </a:solidFill>
              </a:defRPr>
            </a:lvl2pPr>
            <a:lvl3pPr>
              <a:defRPr lang="en-US" sz="1867" dirty="0" smtClean="0">
                <a:solidFill>
                  <a:schemeClr val="tx2"/>
                </a:solidFill>
              </a:defRPr>
            </a:lvl3pPr>
            <a:lvl4pPr>
              <a:defRPr lang="en-US" sz="1600" dirty="0" smtClean="0">
                <a:solidFill>
                  <a:schemeClr val="tx2"/>
                </a:solidFill>
              </a:defRPr>
            </a:lvl4pPr>
            <a:lvl5pPr>
              <a:defRPr lang="en-US" sz="1600" dirty="0">
                <a:solidFill>
                  <a:schemeClr val="tx2"/>
                </a:solidFill>
              </a:defRPr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/>
              <a:t>16pt Intel Clear bullet one</a:t>
            </a:r>
          </a:p>
          <a:p>
            <a:pPr lvl="2"/>
            <a:r>
              <a:rPr lang="en-US" dirty="0" err="1"/>
              <a:t>14pt</a:t>
            </a:r>
            <a:r>
              <a:rPr lang="en-US" dirty="0"/>
              <a:t> Intel Clear third level</a:t>
            </a:r>
          </a:p>
          <a:p>
            <a:pPr lvl="3"/>
            <a:r>
              <a:rPr lang="en-US" dirty="0" err="1"/>
              <a:t>12pt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12pt</a:t>
            </a:r>
            <a:r>
              <a:rPr lang="en-US" dirty="0"/>
              <a:t> Intel Clear fifth level</a:t>
            </a: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432516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67">
                <a:solidFill>
                  <a:schemeClr val="bg1"/>
                </a:solidFill>
                <a:latin typeface="+mn-lt"/>
              </a:defRPr>
            </a:lvl1pPr>
          </a:lstStyle>
          <a:p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24997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Title 6"/>
          <p:cNvSpPr>
            <a:spLocks noGrp="1"/>
          </p:cNvSpPr>
          <p:nvPr>
            <p:ph type="title" hasCustomPrompt="1"/>
          </p:nvPr>
        </p:nvSpPr>
        <p:spPr>
          <a:xfrm>
            <a:off x="607484" y="411797"/>
            <a:ext cx="10972800" cy="1158240"/>
          </a:xfrm>
        </p:spPr>
        <p:txBody>
          <a:bodyPr/>
          <a:lstStyle>
            <a:lvl1pPr>
              <a:defRPr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lang="en-US" dirty="0"/>
              <a:t>28pt Intel Clear Headline</a:t>
            </a: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432516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67">
                <a:solidFill>
                  <a:schemeClr val="bg1"/>
                </a:solidFill>
                <a:latin typeface="+mn-lt"/>
              </a:defRPr>
            </a:lvl1pPr>
          </a:lstStyle>
          <a:p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284807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432516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67">
                <a:solidFill>
                  <a:schemeClr val="bg1"/>
                </a:solidFill>
                <a:latin typeface="+mn-lt"/>
              </a:defRPr>
            </a:lvl1pPr>
          </a:lstStyle>
          <a:p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297407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44449"/>
            <a:ext cx="10972800" cy="988747"/>
          </a:xfrm>
        </p:spPr>
        <p:txBody>
          <a:bodyPr>
            <a:normAutofit/>
          </a:bodyPr>
          <a:lstStyle>
            <a:lvl1pPr>
              <a:defRPr sz="3733" baseline="0">
                <a:latin typeface="Intel Clear Light" panose="020B0404020203020204" pitchFamily="34" charset="0"/>
              </a:defRPr>
            </a:lvl1pPr>
          </a:lstStyle>
          <a:p>
            <a:r>
              <a:rPr lang="en-US" dirty="0"/>
              <a:t>28pt Light headline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prstClr val="white"/>
                </a:solidFill>
              </a:rPr>
              <a:t>Intel Confidential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Intel Clear Light" panose="020B0404020203020204" pitchFamily="34" charset="0"/>
              </a:defRPr>
            </a:lvl1pPr>
          </a:lstStyle>
          <a:p>
            <a:fld id="{EE2556C5-CE8C-6547-B838-EA80C61A4AF7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8" name="Text Placeholder 2"/>
          <p:cNvSpPr>
            <a:spLocks noGrp="1"/>
          </p:cNvSpPr>
          <p:nvPr>
            <p:ph idx="1"/>
          </p:nvPr>
        </p:nvSpPr>
        <p:spPr>
          <a:xfrm>
            <a:off x="607490" y="1600203"/>
            <a:ext cx="10889396" cy="462654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984834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Large Bullet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prstClr val="white"/>
                </a:solidFill>
              </a:rPr>
              <a:t>Intel Confidential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607484" y="411797"/>
            <a:ext cx="10972800" cy="1158240"/>
          </a:xfrm>
        </p:spPr>
        <p:txBody>
          <a:bodyPr/>
          <a:lstStyle>
            <a:lvl1pPr>
              <a:defRPr>
                <a:latin typeface="Intel Clear Light" panose="020B0404020203020204" pitchFamily="34" charset="0"/>
              </a:defRPr>
            </a:lvl1pPr>
          </a:lstStyle>
          <a:p>
            <a:r>
              <a:rPr lang="en-US" dirty="0" err="1"/>
              <a:t>28pt</a:t>
            </a:r>
            <a:r>
              <a:rPr lang="en-US" dirty="0"/>
              <a:t> Intel Clear Light Headline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 hasCustomPrompt="1"/>
          </p:nvPr>
        </p:nvSpPr>
        <p:spPr>
          <a:xfrm>
            <a:off x="607484" y="1604434"/>
            <a:ext cx="10970683" cy="4567767"/>
          </a:xfrm>
        </p:spPr>
        <p:txBody>
          <a:bodyPr/>
          <a:lstStyle>
            <a:lvl1pPr>
              <a:defRPr>
                <a:latin typeface="Intel Clear Light" panose="020B0404020203020204" pitchFamily="34" charset="0"/>
              </a:defRPr>
            </a:lvl1pPr>
            <a:lvl2pPr>
              <a:defRPr sz="2400">
                <a:latin typeface="Intel Clear Light" panose="020B0404020203020204" pitchFamily="34" charset="0"/>
              </a:defRPr>
            </a:lvl2pPr>
            <a:lvl3pPr>
              <a:defRPr sz="2400">
                <a:latin typeface="Intel Clear Light" panose="020B0404020203020204" pitchFamily="34" charset="0"/>
              </a:defRPr>
            </a:lvl3pPr>
            <a:lvl4pPr>
              <a:defRPr sz="2133">
                <a:latin typeface="Intel Clear Light" panose="020B0404020203020204" pitchFamily="34" charset="0"/>
              </a:defRPr>
            </a:lvl4pPr>
            <a:lvl5pPr>
              <a:defRPr>
                <a:latin typeface="Intel Clear Light" panose="020B0404020203020204" pitchFamily="34" charset="0"/>
              </a:defRPr>
            </a:lvl5pPr>
          </a:lstStyle>
          <a:p>
            <a:pPr lvl="0"/>
            <a:r>
              <a:rPr lang="en-US" dirty="0"/>
              <a:t>18pt Intel Clear body text</a:t>
            </a:r>
          </a:p>
          <a:p>
            <a:pPr lvl="1"/>
            <a:r>
              <a:rPr lang="en-US" dirty="0"/>
              <a:t>18pt Intel Clear bullet one</a:t>
            </a:r>
          </a:p>
          <a:p>
            <a:pPr lvl="2"/>
            <a:r>
              <a:rPr lang="en-US" dirty="0"/>
              <a:t>18pt Intel Clear sub-bullet</a:t>
            </a:r>
          </a:p>
          <a:p>
            <a:pPr lvl="3"/>
            <a:r>
              <a:rPr lang="en-US" dirty="0"/>
              <a:t>16pt Intel Clear fourth level</a:t>
            </a:r>
          </a:p>
          <a:p>
            <a:pPr lvl="4"/>
            <a:r>
              <a:rPr lang="en-US" dirty="0" err="1"/>
              <a:t>14pt</a:t>
            </a:r>
            <a:r>
              <a:rPr lang="en-US" dirty="0"/>
              <a:t> Intel Clear fifth level</a:t>
            </a:r>
          </a:p>
        </p:txBody>
      </p:sp>
    </p:spTree>
    <p:extLst>
      <p:ext uri="{BB962C8B-B14F-4D97-AF65-F5344CB8AC3E}">
        <p14:creationId xmlns:p14="http://schemas.microsoft.com/office/powerpoint/2010/main" val="40519702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Section Header - dark gradient">
    <p:bg>
      <p:bgPr>
        <a:gradFill>
          <a:gsLst>
            <a:gs pos="19000">
              <a:schemeClr val="bg2"/>
            </a:gs>
            <a:gs pos="100000">
              <a:schemeClr val="bg2">
                <a:lumMod val="30000"/>
              </a:schemeClr>
            </a:gs>
            <a:gs pos="0">
              <a:schemeClr val="bg2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471951" y="3544791"/>
            <a:ext cx="11248100" cy="867930"/>
          </a:xfrm>
        </p:spPr>
        <p:txBody>
          <a:bodyPr anchor="t" anchorCtr="0">
            <a:spAutoFit/>
          </a:bodyPr>
          <a:lstStyle>
            <a:lvl1pPr algn="l">
              <a:lnSpc>
                <a:spcPct val="70000"/>
              </a:lnSpc>
              <a:defRPr sz="7200" b="0">
                <a:solidFill>
                  <a:schemeClr val="tx1">
                    <a:alpha val="90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71951" y="4443499"/>
            <a:ext cx="11248100" cy="1569853"/>
          </a:xfrm>
        </p:spPr>
        <p:txBody>
          <a:bodyPr>
            <a:spAutoFit/>
          </a:bodyPr>
          <a:lstStyle>
            <a:lvl1pPr>
              <a:spcBef>
                <a:spcPts val="0"/>
              </a:spcBef>
              <a:buClr>
                <a:schemeClr val="tx1"/>
              </a:buClr>
              <a:defRPr sz="2133">
                <a:solidFill>
                  <a:schemeClr val="tx1"/>
                </a:solidFill>
              </a:defRPr>
            </a:lvl1pPr>
            <a:lvl2pPr>
              <a:spcBef>
                <a:spcPts val="0"/>
              </a:spcBef>
              <a:buClr>
                <a:schemeClr val="tx1"/>
              </a:buClr>
              <a:defRPr sz="1867">
                <a:solidFill>
                  <a:schemeClr val="tx1"/>
                </a:solidFill>
              </a:defRPr>
            </a:lvl2pPr>
            <a:lvl3pPr>
              <a:spcBef>
                <a:spcPts val="0"/>
              </a:spcBef>
              <a:buClr>
                <a:schemeClr val="tx1"/>
              </a:buClr>
              <a:defRPr sz="1867">
                <a:solidFill>
                  <a:schemeClr val="tx1"/>
                </a:solidFill>
              </a:defRPr>
            </a:lvl3pPr>
            <a:lvl4pPr>
              <a:spcBef>
                <a:spcPts val="0"/>
              </a:spcBef>
              <a:buClr>
                <a:schemeClr val="tx1"/>
              </a:buClr>
              <a:defRPr sz="1867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buClr>
                <a:schemeClr val="tx1"/>
              </a:buClr>
              <a:defRPr sz="1867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Picture Placeholder 14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343217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>
          <a:xfrm>
            <a:off x="11797793" y="6553185"/>
            <a:ext cx="170987" cy="164148"/>
          </a:xfrm>
          <a:prstGeom prst="rect">
            <a:avLst/>
          </a:prstGeom>
        </p:spPr>
        <p:txBody>
          <a:bodyPr/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fld id="{FD44707B-D922-47D5-BD24-D96E91B70543}" type="slidenum">
              <a:rPr/>
              <a:pPr eaLnBrk="0" fontAlgn="base" hangingPunct="0">
                <a:spcBef>
                  <a:spcPct val="50000"/>
                </a:spcBef>
                <a:spcAft>
                  <a:spcPct val="0"/>
                </a:spcAft>
              </a:pPr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094466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 - dark gradient">
    <p:bg>
      <p:bgPr>
        <a:gradFill>
          <a:gsLst>
            <a:gs pos="19000">
              <a:schemeClr val="bg2"/>
            </a:gs>
            <a:gs pos="100000">
              <a:schemeClr val="bg2">
                <a:lumMod val="30000"/>
              </a:schemeClr>
            </a:gs>
            <a:gs pos="0">
              <a:schemeClr val="bg2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4"/>
          </p:nvPr>
        </p:nvSpPr>
        <p:spPr>
          <a:xfrm>
            <a:off x="11720051" y="6422184"/>
            <a:ext cx="287885" cy="36512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fld id="{FD44707B-D922-47D5-BD24-D96E91B70543}" type="slidenum">
              <a:rPr lang="en-US" smtClean="0">
                <a:solidFill>
                  <a:prstClr val="white"/>
                </a:solidFill>
              </a:rPr>
              <a:pPr eaLnBrk="0" fontAlgn="base" hangingPunct="0">
                <a:spcBef>
                  <a:spcPct val="50000"/>
                </a:spcBef>
                <a:spcAft>
                  <a:spcPct val="0"/>
                </a:spcAft>
              </a:pPr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8762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607484" y="411797"/>
            <a:ext cx="10972800" cy="1158240"/>
          </a:xfrm>
        </p:spPr>
        <p:txBody>
          <a:bodyPr/>
          <a:lstStyle>
            <a:lvl1pPr>
              <a:defRPr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lang="en-US" dirty="0"/>
              <a:t>28pt Intel Clear Headline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 hasCustomPrompt="1"/>
          </p:nvPr>
        </p:nvSpPr>
        <p:spPr>
          <a:xfrm>
            <a:off x="607484" y="1604434"/>
            <a:ext cx="10970683" cy="4567767"/>
          </a:xfrm>
        </p:spPr>
        <p:txBody>
          <a:bodyPr/>
          <a:lstStyle>
            <a:lvl1pPr>
              <a:defRPr>
                <a:solidFill>
                  <a:srgbClr val="0071C5"/>
                </a:solidFill>
              </a:defRPr>
            </a:lvl1pPr>
            <a:lvl2pPr>
              <a:defRPr sz="2400">
                <a:solidFill>
                  <a:schemeClr val="tx2"/>
                </a:solidFill>
              </a:defRPr>
            </a:lvl2pPr>
            <a:lvl3pPr>
              <a:defRPr sz="2400">
                <a:solidFill>
                  <a:schemeClr val="tx2"/>
                </a:solidFill>
              </a:defRPr>
            </a:lvl3pPr>
            <a:lvl4pPr>
              <a:defRPr sz="2133"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18pt Intel Clear body text</a:t>
            </a:r>
          </a:p>
          <a:p>
            <a:pPr lvl="1"/>
            <a:r>
              <a:rPr lang="en-US" dirty="0"/>
              <a:t>18pt Intel Clear bullet one</a:t>
            </a:r>
          </a:p>
          <a:p>
            <a:pPr lvl="2"/>
            <a:r>
              <a:rPr lang="en-US" dirty="0"/>
              <a:t>18pt Intel Clear sub-bullet</a:t>
            </a:r>
          </a:p>
          <a:p>
            <a:pPr lvl="3"/>
            <a:r>
              <a:rPr lang="en-US" dirty="0"/>
              <a:t>16pt Intel Clear fourth level</a:t>
            </a:r>
          </a:p>
          <a:p>
            <a:pPr lvl="4"/>
            <a:r>
              <a:rPr lang="en-US" dirty="0" err="1"/>
              <a:t>14pt</a:t>
            </a:r>
            <a:r>
              <a:rPr lang="en-US" dirty="0"/>
              <a:t> Intel Clear fifth level</a:t>
            </a: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432516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67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prstClr val="white"/>
                </a:solidFill>
              </a:rPr>
              <a:t>Intel Confidential</a:t>
            </a:r>
          </a:p>
        </p:txBody>
      </p:sp>
    </p:spTree>
    <p:extLst>
      <p:ext uri="{BB962C8B-B14F-4D97-AF65-F5344CB8AC3E}">
        <p14:creationId xmlns:p14="http://schemas.microsoft.com/office/powerpoint/2010/main" val="391177167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5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07485" y="1604433"/>
            <a:ext cx="5342468" cy="4567767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>
                <a:solidFill>
                  <a:schemeClr val="tx2"/>
                </a:solidFill>
              </a:defRPr>
            </a:lvl2pPr>
            <a:lvl3pPr>
              <a:defRPr lang="en-US" sz="1867" dirty="0" smtClean="0">
                <a:solidFill>
                  <a:schemeClr val="tx2"/>
                </a:solidFill>
              </a:defRPr>
            </a:lvl3pPr>
            <a:lvl4pPr>
              <a:defRPr lang="en-US" sz="1600" dirty="0" smtClean="0">
                <a:solidFill>
                  <a:schemeClr val="tx2"/>
                </a:solidFill>
              </a:defRPr>
            </a:lvl4pPr>
            <a:lvl5pPr>
              <a:defRPr lang="en-US" sz="1600" dirty="0">
                <a:solidFill>
                  <a:schemeClr val="tx2"/>
                </a:solidFill>
              </a:defRPr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/>
              <a:t>16pt Intel Clear bullet one</a:t>
            </a:r>
          </a:p>
          <a:p>
            <a:pPr lvl="2"/>
            <a:r>
              <a:rPr lang="en-US" dirty="0" err="1"/>
              <a:t>14pt</a:t>
            </a:r>
            <a:r>
              <a:rPr lang="en-US" dirty="0"/>
              <a:t> Intel Clear third level</a:t>
            </a:r>
          </a:p>
          <a:p>
            <a:pPr lvl="3"/>
            <a:r>
              <a:rPr lang="en-US" dirty="0" err="1"/>
              <a:t>12pt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12pt</a:t>
            </a:r>
            <a:r>
              <a:rPr lang="en-US" dirty="0"/>
              <a:t> Intel Clear fifth level</a:t>
            </a:r>
          </a:p>
        </p:txBody>
      </p:sp>
      <p:sp>
        <p:nvSpPr>
          <p:cNvPr id="8" name="Title 6"/>
          <p:cNvSpPr>
            <a:spLocks noGrp="1"/>
          </p:cNvSpPr>
          <p:nvPr>
            <p:ph type="title" hasCustomPrompt="1"/>
          </p:nvPr>
        </p:nvSpPr>
        <p:spPr>
          <a:xfrm>
            <a:off x="607484" y="411797"/>
            <a:ext cx="10972800" cy="1158240"/>
          </a:xfrm>
        </p:spPr>
        <p:txBody>
          <a:bodyPr/>
          <a:lstStyle>
            <a:lvl1pPr>
              <a:defRPr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lang="en-US" dirty="0"/>
              <a:t>28pt Intel Clear Headline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6441018" y="1257907"/>
            <a:ext cx="4241497" cy="2227933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>
              <a:defRPr sz="2400">
                <a:latin typeface="Intel Clear"/>
              </a:defRPr>
            </a:lvl1pPr>
          </a:lstStyle>
          <a:p>
            <a:r>
              <a:rPr lang="en-US" sz="1467">
                <a:latin typeface="Arial"/>
              </a:rPr>
              <a:t>Click icon to add picture</a:t>
            </a:r>
            <a:endParaRPr lang="en-US" sz="1467" dirty="0">
              <a:latin typeface="Arial"/>
            </a:endParaRPr>
          </a:p>
        </p:txBody>
      </p:sp>
      <p:sp>
        <p:nvSpPr>
          <p:cNvPr id="10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6441018" y="3791863"/>
            <a:ext cx="4241497" cy="2227933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>
              <a:defRPr sz="2400">
                <a:latin typeface="Intel Clear"/>
              </a:defRPr>
            </a:lvl1pPr>
          </a:lstStyle>
          <a:p>
            <a:r>
              <a:rPr lang="en-US" sz="1467">
                <a:latin typeface="Arial"/>
              </a:rPr>
              <a:t>Click icon to add picture</a:t>
            </a:r>
            <a:endParaRPr lang="en-US" sz="1467" dirty="0">
              <a:latin typeface="Arial"/>
            </a:endParaRP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432516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67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prstClr val="white"/>
                </a:solidFill>
              </a:rPr>
              <a:t>Intel Confidential</a:t>
            </a:r>
          </a:p>
        </p:txBody>
      </p:sp>
    </p:spTree>
    <p:extLst>
      <p:ext uri="{BB962C8B-B14F-4D97-AF65-F5344CB8AC3E}">
        <p14:creationId xmlns:p14="http://schemas.microsoft.com/office/powerpoint/2010/main" val="106874039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5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07485" y="1604433"/>
            <a:ext cx="5342468" cy="4567767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>
                <a:solidFill>
                  <a:schemeClr val="tx2"/>
                </a:solidFill>
              </a:defRPr>
            </a:lvl2pPr>
            <a:lvl3pPr>
              <a:defRPr lang="en-US" sz="1867" dirty="0" smtClean="0">
                <a:solidFill>
                  <a:schemeClr val="tx2"/>
                </a:solidFill>
              </a:defRPr>
            </a:lvl3pPr>
            <a:lvl4pPr>
              <a:defRPr lang="en-US" sz="1600" dirty="0" smtClean="0">
                <a:solidFill>
                  <a:schemeClr val="tx2"/>
                </a:solidFill>
              </a:defRPr>
            </a:lvl4pPr>
            <a:lvl5pPr>
              <a:defRPr lang="en-US" sz="1600" dirty="0">
                <a:solidFill>
                  <a:schemeClr val="tx2"/>
                </a:solidFill>
              </a:defRPr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/>
              <a:t>16pt Intel Clear bullet one</a:t>
            </a:r>
          </a:p>
          <a:p>
            <a:pPr lvl="2"/>
            <a:r>
              <a:rPr lang="en-US" dirty="0" err="1"/>
              <a:t>14pt</a:t>
            </a:r>
            <a:r>
              <a:rPr lang="en-US" dirty="0"/>
              <a:t> Intel Clear third level</a:t>
            </a:r>
          </a:p>
          <a:p>
            <a:pPr lvl="3"/>
            <a:r>
              <a:rPr lang="en-US" dirty="0" err="1"/>
              <a:t>12pt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12pt</a:t>
            </a:r>
            <a:r>
              <a:rPr lang="en-US" dirty="0"/>
              <a:t> Intel Clear fifth level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half" idx="13" hasCustomPrompt="1"/>
          </p:nvPr>
        </p:nvSpPr>
        <p:spPr>
          <a:xfrm>
            <a:off x="6237817" y="1604433"/>
            <a:ext cx="5340352" cy="4567767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>
                <a:solidFill>
                  <a:schemeClr val="tx2"/>
                </a:solidFill>
              </a:defRPr>
            </a:lvl2pPr>
            <a:lvl3pPr>
              <a:defRPr lang="en-US" sz="1867" dirty="0" smtClean="0">
                <a:solidFill>
                  <a:schemeClr val="tx2"/>
                </a:solidFill>
              </a:defRPr>
            </a:lvl3pPr>
            <a:lvl4pPr>
              <a:defRPr lang="en-US" sz="1600" dirty="0" smtClean="0">
                <a:solidFill>
                  <a:schemeClr val="tx2"/>
                </a:solidFill>
              </a:defRPr>
            </a:lvl4pPr>
            <a:lvl5pPr>
              <a:defRPr lang="en-US" sz="1600" dirty="0">
                <a:solidFill>
                  <a:schemeClr val="tx2"/>
                </a:solidFill>
              </a:defRPr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/>
              <a:t>16pt Intel Clear bullet one</a:t>
            </a:r>
          </a:p>
          <a:p>
            <a:pPr lvl="2"/>
            <a:r>
              <a:rPr lang="en-US" dirty="0" err="1"/>
              <a:t>14pt</a:t>
            </a:r>
            <a:r>
              <a:rPr lang="en-US" dirty="0"/>
              <a:t> Intel Clear third level</a:t>
            </a:r>
          </a:p>
          <a:p>
            <a:pPr lvl="3"/>
            <a:r>
              <a:rPr lang="en-US" dirty="0" err="1"/>
              <a:t>12pt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12pt</a:t>
            </a:r>
            <a:r>
              <a:rPr lang="en-US" dirty="0"/>
              <a:t> Intel Clear fifth level</a:t>
            </a:r>
          </a:p>
        </p:txBody>
      </p:sp>
      <p:sp>
        <p:nvSpPr>
          <p:cNvPr id="8" name="Title 6"/>
          <p:cNvSpPr>
            <a:spLocks noGrp="1"/>
          </p:cNvSpPr>
          <p:nvPr>
            <p:ph type="title" hasCustomPrompt="1"/>
          </p:nvPr>
        </p:nvSpPr>
        <p:spPr>
          <a:xfrm>
            <a:off x="607484" y="411797"/>
            <a:ext cx="10972800" cy="1158240"/>
          </a:xfrm>
        </p:spPr>
        <p:txBody>
          <a:bodyPr/>
          <a:lstStyle>
            <a:lvl1pPr>
              <a:defRPr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lang="en-US" dirty="0"/>
              <a:t>28pt Intel Clear Headline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432516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67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prstClr val="white"/>
                </a:solidFill>
              </a:rPr>
              <a:t>Intel Confidential</a:t>
            </a:r>
          </a:p>
        </p:txBody>
      </p:sp>
    </p:spTree>
    <p:extLst>
      <p:ext uri="{BB962C8B-B14F-4D97-AF65-F5344CB8AC3E}">
        <p14:creationId xmlns:p14="http://schemas.microsoft.com/office/powerpoint/2010/main" val="290191738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Quote with Attribu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07485" y="1604434"/>
            <a:ext cx="10970684" cy="4567767"/>
          </a:xfrm>
        </p:spPr>
        <p:txBody>
          <a:bodyPr anchor="ctr" anchorCtr="0"/>
          <a:lstStyle>
            <a:lvl1pPr marL="253994" indent="-253994">
              <a:defRPr sz="4800" b="1" baseline="0">
                <a:solidFill>
                  <a:schemeClr val="accent1"/>
                </a:solidFill>
                <a:latin typeface="+mn-lt"/>
                <a:cs typeface="Intel Clear"/>
              </a:defRPr>
            </a:lvl1pPr>
            <a:lvl2pPr marL="556670" indent="-300559">
              <a:buFont typeface="Intel Clear" pitchFamily="34" charset="0"/>
              <a:buChar char="–"/>
              <a:defRPr sz="1600" baseline="0">
                <a:latin typeface="+mn-lt"/>
                <a:cs typeface="Intel Clear" panose="020B0604020203020204" pitchFamily="34" charset="0"/>
              </a:defRPr>
            </a:lvl2pPr>
            <a:lvl3pPr marL="914377" indent="-304792">
              <a:buFont typeface="Intel Clear" pitchFamily="34" charset="0"/>
              <a:buChar char="–"/>
              <a:defRPr sz="1600">
                <a:latin typeface="+mn-lt"/>
              </a:defRPr>
            </a:lvl3pPr>
            <a:lvl4pPr>
              <a:buFont typeface="Intel Clear" pitchFamily="34" charset="0"/>
              <a:buChar char="–"/>
              <a:defRPr sz="1467">
                <a:latin typeface="+mn-lt"/>
              </a:defRPr>
            </a:lvl4pPr>
            <a:lvl5pPr>
              <a:buFont typeface="Intel Clear" pitchFamily="34" charset="0"/>
              <a:buChar char="–"/>
              <a:defRPr sz="1400">
                <a:latin typeface="+mn-lt"/>
              </a:defRPr>
            </a:lvl5pPr>
          </a:lstStyle>
          <a:p>
            <a:pPr lvl="0"/>
            <a:r>
              <a:rPr lang="en-US" dirty="0"/>
              <a:t>“36pt Intel Clear Bold Text”</a:t>
            </a:r>
          </a:p>
          <a:p>
            <a:pPr lvl="1"/>
            <a:r>
              <a:rPr lang="en-US" dirty="0" err="1"/>
              <a:t>12pt</a:t>
            </a:r>
            <a:r>
              <a:rPr lang="en-US" dirty="0"/>
              <a:t> Attribution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607484" y="411797"/>
            <a:ext cx="10972800" cy="1158240"/>
          </a:xfrm>
        </p:spPr>
        <p:txBody>
          <a:bodyPr/>
          <a:lstStyle>
            <a:lvl1pPr>
              <a:defRPr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lang="en-US" dirty="0"/>
              <a:t>28pt Intel Clear Headline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432516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67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prstClr val="white"/>
                </a:solidFill>
              </a:rPr>
              <a:t>Intel Confidential</a:t>
            </a:r>
          </a:p>
        </p:txBody>
      </p:sp>
    </p:spTree>
    <p:extLst>
      <p:ext uri="{BB962C8B-B14F-4D97-AF65-F5344CB8AC3E}">
        <p14:creationId xmlns:p14="http://schemas.microsoft.com/office/powerpoint/2010/main" val="330497859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ull Blee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358467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 marL="0" marR="0" indent="0" algn="l" defTabSz="609585" rtl="0" eaLnBrk="1" fontAlgn="auto" latinLnBrk="0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baseline="0"/>
            </a:lvl1pPr>
          </a:lstStyle>
          <a:p>
            <a:r>
              <a:rPr lang="en-US" dirty="0"/>
              <a:t>Insert photo here. Drag picture to placeholder or click icon to add.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63136" y="6432516"/>
            <a:ext cx="2844800" cy="365125"/>
          </a:xfrm>
        </p:spPr>
        <p:txBody>
          <a:bodyPr/>
          <a:lstStyle/>
          <a:p>
            <a:fld id="{EE2556C5-CE8C-6547-B838-EA80C61A4AF7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607484" y="411797"/>
            <a:ext cx="10972800" cy="1158240"/>
          </a:xfrm>
        </p:spPr>
        <p:txBody>
          <a:bodyPr/>
          <a:lstStyle>
            <a:lvl1pPr>
              <a:defRPr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lang="en-US" dirty="0"/>
              <a:t>28pt Intel Clear Headline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432516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67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prstClr val="white"/>
                </a:solidFill>
              </a:rPr>
              <a:t>Intel Confidential</a:t>
            </a:r>
          </a:p>
        </p:txBody>
      </p:sp>
    </p:spTree>
    <p:extLst>
      <p:ext uri="{BB962C8B-B14F-4D97-AF65-F5344CB8AC3E}">
        <p14:creationId xmlns:p14="http://schemas.microsoft.com/office/powerpoint/2010/main" val="80609616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xt and Bottom Half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3432175"/>
            <a:ext cx="12192000" cy="2926292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 marL="0" marR="0" indent="0" algn="l" defTabSz="609585" rtl="0" eaLnBrk="1" fontAlgn="auto" latinLnBrk="0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baseline="0"/>
            </a:lvl1pPr>
          </a:lstStyle>
          <a:p>
            <a:r>
              <a:rPr lang="en-US" dirty="0"/>
              <a:t>Insert photo here. Drag picture to placeholder or click icon to add.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63136" y="6432516"/>
            <a:ext cx="2844800" cy="365125"/>
          </a:xfrm>
        </p:spPr>
        <p:txBody>
          <a:bodyPr/>
          <a:lstStyle/>
          <a:p>
            <a:fld id="{EE2556C5-CE8C-6547-B838-EA80C61A4AF7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8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07485" y="1604433"/>
            <a:ext cx="5342468" cy="1745720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>
                <a:solidFill>
                  <a:schemeClr val="tx2"/>
                </a:solidFill>
              </a:defRPr>
            </a:lvl2pPr>
            <a:lvl3pPr>
              <a:defRPr lang="en-US" sz="1867" dirty="0" smtClean="0">
                <a:solidFill>
                  <a:schemeClr val="tx2"/>
                </a:solidFill>
              </a:defRPr>
            </a:lvl3pPr>
            <a:lvl4pPr>
              <a:defRPr lang="en-US" sz="1600" dirty="0" smtClean="0">
                <a:solidFill>
                  <a:schemeClr val="tx2"/>
                </a:solidFill>
              </a:defRPr>
            </a:lvl4pPr>
            <a:lvl5pPr>
              <a:defRPr lang="en-US" sz="1600" dirty="0">
                <a:solidFill>
                  <a:schemeClr val="tx2"/>
                </a:solidFill>
              </a:defRPr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/>
              <a:t>16pt Intel Clear bullet one</a:t>
            </a:r>
          </a:p>
          <a:p>
            <a:pPr lvl="2"/>
            <a:r>
              <a:rPr lang="en-US" dirty="0" err="1"/>
              <a:t>14pt</a:t>
            </a:r>
            <a:r>
              <a:rPr lang="en-US" dirty="0"/>
              <a:t> Intel Clear third level</a:t>
            </a:r>
          </a:p>
          <a:p>
            <a:pPr lvl="3"/>
            <a:r>
              <a:rPr lang="en-US" dirty="0" err="1"/>
              <a:t>12pt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12pt</a:t>
            </a:r>
            <a:r>
              <a:rPr lang="en-US" dirty="0"/>
              <a:t> Intel Clear fifth level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sz="half" idx="15" hasCustomPrompt="1"/>
          </p:nvPr>
        </p:nvSpPr>
        <p:spPr>
          <a:xfrm>
            <a:off x="6237817" y="1604433"/>
            <a:ext cx="5340352" cy="1745720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>
                <a:solidFill>
                  <a:schemeClr val="tx2"/>
                </a:solidFill>
              </a:defRPr>
            </a:lvl2pPr>
            <a:lvl3pPr>
              <a:defRPr lang="en-US" sz="1867" dirty="0" smtClean="0">
                <a:solidFill>
                  <a:schemeClr val="tx2"/>
                </a:solidFill>
              </a:defRPr>
            </a:lvl3pPr>
            <a:lvl4pPr>
              <a:defRPr lang="en-US" sz="1600" dirty="0" smtClean="0">
                <a:solidFill>
                  <a:schemeClr val="tx2"/>
                </a:solidFill>
              </a:defRPr>
            </a:lvl4pPr>
            <a:lvl5pPr>
              <a:defRPr lang="en-US" sz="1600" dirty="0">
                <a:solidFill>
                  <a:schemeClr val="tx2"/>
                </a:solidFill>
              </a:defRPr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/>
              <a:t>16pt Intel Clear bullet one</a:t>
            </a:r>
          </a:p>
          <a:p>
            <a:pPr lvl="2"/>
            <a:r>
              <a:rPr lang="en-US" dirty="0" err="1"/>
              <a:t>14pt</a:t>
            </a:r>
            <a:r>
              <a:rPr lang="en-US" dirty="0"/>
              <a:t> Intel Clear third level</a:t>
            </a:r>
          </a:p>
          <a:p>
            <a:pPr lvl="3"/>
            <a:r>
              <a:rPr lang="en-US" dirty="0" err="1"/>
              <a:t>12pt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12pt</a:t>
            </a:r>
            <a:r>
              <a:rPr lang="en-US" dirty="0"/>
              <a:t> Intel Clear fifth level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1345983" y="6634394"/>
            <a:ext cx="184731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333" dirty="0">
              <a:solidFill>
                <a:srgbClr val="003C71"/>
              </a:solidFill>
              <a:cs typeface="Intel Clear"/>
            </a:endParaRPr>
          </a:p>
        </p:txBody>
      </p:sp>
      <p:sp>
        <p:nvSpPr>
          <p:cNvPr id="10" name="Title 6"/>
          <p:cNvSpPr>
            <a:spLocks noGrp="1"/>
          </p:cNvSpPr>
          <p:nvPr>
            <p:ph type="title" hasCustomPrompt="1"/>
          </p:nvPr>
        </p:nvSpPr>
        <p:spPr>
          <a:xfrm>
            <a:off x="607484" y="411797"/>
            <a:ext cx="10972800" cy="1158240"/>
          </a:xfrm>
        </p:spPr>
        <p:txBody>
          <a:bodyPr/>
          <a:lstStyle>
            <a:lvl1pPr>
              <a:defRPr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lang="en-US" dirty="0"/>
              <a:t>28pt Intel Clear Headline</a:t>
            </a: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432516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67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prstClr val="white"/>
                </a:solidFill>
              </a:rPr>
              <a:t>Intel Confidential</a:t>
            </a:r>
          </a:p>
        </p:txBody>
      </p:sp>
    </p:spTree>
    <p:extLst>
      <p:ext uri="{BB962C8B-B14F-4D97-AF65-F5344CB8AC3E}">
        <p14:creationId xmlns:p14="http://schemas.microsoft.com/office/powerpoint/2010/main" val="115988035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xt and Righ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6237818" y="2"/>
            <a:ext cx="5954183" cy="6358465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Insert photo here. Drag picture to placeholder or click icon to add.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7484" y="411797"/>
            <a:ext cx="5342467" cy="1158240"/>
          </a:xfrm>
        </p:spPr>
        <p:txBody>
          <a:bodyPr>
            <a:noAutofit/>
          </a:bodyPr>
          <a:lstStyle>
            <a:lvl1pPr>
              <a:defRPr sz="3733"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lang="en-US" dirty="0"/>
              <a:t>28pt Intel Clear Headline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63136" y="6432516"/>
            <a:ext cx="2844800" cy="365125"/>
          </a:xfrm>
        </p:spPr>
        <p:txBody>
          <a:bodyPr/>
          <a:lstStyle/>
          <a:p>
            <a:fld id="{EE2556C5-CE8C-6547-B838-EA80C61A4AF7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7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07485" y="1766992"/>
            <a:ext cx="5342467" cy="4567767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>
                <a:solidFill>
                  <a:schemeClr val="tx2"/>
                </a:solidFill>
              </a:defRPr>
            </a:lvl2pPr>
            <a:lvl3pPr>
              <a:defRPr lang="en-US" sz="1867" dirty="0" smtClean="0">
                <a:solidFill>
                  <a:schemeClr val="tx2"/>
                </a:solidFill>
              </a:defRPr>
            </a:lvl3pPr>
            <a:lvl4pPr>
              <a:defRPr lang="en-US" sz="1600" dirty="0" smtClean="0">
                <a:solidFill>
                  <a:schemeClr val="tx2"/>
                </a:solidFill>
              </a:defRPr>
            </a:lvl4pPr>
            <a:lvl5pPr>
              <a:defRPr lang="en-US" sz="1600" dirty="0">
                <a:solidFill>
                  <a:schemeClr val="tx2"/>
                </a:solidFill>
              </a:defRPr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/>
              <a:t>16pt Intel Clear bullet one</a:t>
            </a:r>
          </a:p>
          <a:p>
            <a:pPr lvl="2"/>
            <a:r>
              <a:rPr lang="en-US" dirty="0" err="1"/>
              <a:t>14pt</a:t>
            </a:r>
            <a:r>
              <a:rPr lang="en-US" dirty="0"/>
              <a:t> Intel Clear third level</a:t>
            </a:r>
          </a:p>
          <a:p>
            <a:pPr lvl="3"/>
            <a:r>
              <a:rPr lang="en-US" dirty="0" err="1"/>
              <a:t>12pt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12pt</a:t>
            </a:r>
            <a:r>
              <a:rPr lang="en-US" dirty="0"/>
              <a:t> Intel Clear fifth level</a:t>
            </a: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432516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67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prstClr val="white"/>
                </a:solidFill>
              </a:rPr>
              <a:t>Intel Confidential</a:t>
            </a:r>
          </a:p>
        </p:txBody>
      </p:sp>
    </p:spTree>
    <p:extLst>
      <p:ext uri="{BB962C8B-B14F-4D97-AF65-F5344CB8AC3E}">
        <p14:creationId xmlns:p14="http://schemas.microsoft.com/office/powerpoint/2010/main" val="152447765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hite 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7484" y="2810749"/>
            <a:ext cx="10363200" cy="1362075"/>
          </a:xfrm>
        </p:spPr>
        <p:txBody>
          <a:bodyPr anchor="b" anchorCtr="0">
            <a:noAutofit/>
          </a:bodyPr>
          <a:lstStyle>
            <a:lvl1pPr algn="l">
              <a:lnSpc>
                <a:spcPct val="80000"/>
              </a:lnSpc>
              <a:defRPr sz="7200" b="0" cap="none" spc="0" baseline="0">
                <a:solidFill>
                  <a:schemeClr val="tx2">
                    <a:alpha val="90000"/>
                  </a:schemeClr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54pt Intel Clear Pro</a:t>
            </a:r>
            <a:br>
              <a:rPr lang="en-US" dirty="0"/>
            </a:br>
            <a:r>
              <a:rPr lang="en-US" dirty="0"/>
              <a:t>white section break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07484" y="4321533"/>
            <a:ext cx="10363200" cy="1500187"/>
          </a:xfrm>
        </p:spPr>
        <p:txBody>
          <a:bodyPr anchor="t" anchorCtr="0">
            <a:noAutofit/>
          </a:bodyPr>
          <a:lstStyle>
            <a:lvl1pPr marL="0" indent="0">
              <a:buNone/>
              <a:defRPr sz="2133" b="0" baseline="0">
                <a:solidFill>
                  <a:schemeClr val="accent2"/>
                </a:solidFill>
                <a:latin typeface="+mn-lt"/>
                <a:cs typeface="Intel Clear" panose="020B0604020203020204" pitchFamily="34" charset="0"/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16pt Intel Clear Subhead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E2556C5-CE8C-6547-B838-EA80C61A4AF7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432516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67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prstClr val="white"/>
                </a:solidFill>
              </a:rPr>
              <a:t>Intel Confidential</a:t>
            </a:r>
          </a:p>
        </p:txBody>
      </p:sp>
    </p:spTree>
    <p:extLst>
      <p:ext uri="{BB962C8B-B14F-4D97-AF65-F5344CB8AC3E}">
        <p14:creationId xmlns:p14="http://schemas.microsoft.com/office/powerpoint/2010/main" val="262895316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ero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07484" y="2979843"/>
            <a:ext cx="10363200" cy="1500187"/>
          </a:xfrm>
        </p:spPr>
        <p:txBody>
          <a:bodyPr anchor="t" anchorCtr="0">
            <a:noAutofit/>
          </a:bodyPr>
          <a:lstStyle>
            <a:lvl1pPr marL="0" indent="0">
              <a:buNone/>
              <a:defRPr sz="5333" b="0" baseline="0">
                <a:solidFill>
                  <a:schemeClr val="accent2"/>
                </a:solidFill>
                <a:latin typeface="Intel Clear"/>
                <a:ea typeface="Intel Clear"/>
                <a:cs typeface="Intel Clear"/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40pt Intel Clear Light Body.</a:t>
            </a:r>
            <a:br>
              <a:rPr lang="en-US" dirty="0"/>
            </a:br>
            <a:r>
              <a:rPr lang="en-US" dirty="0"/>
              <a:t>For content that is not a section, but has a big idea in text only.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E2556C5-CE8C-6547-B838-EA80C61A4AF7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07484" y="1469059"/>
            <a:ext cx="10363200" cy="1362075"/>
          </a:xfrm>
        </p:spPr>
        <p:txBody>
          <a:bodyPr anchor="b" anchorCtr="0">
            <a:noAutofit/>
          </a:bodyPr>
          <a:lstStyle>
            <a:lvl1pPr algn="l">
              <a:lnSpc>
                <a:spcPct val="80000"/>
              </a:lnSpc>
              <a:defRPr sz="5333" b="0" cap="none" spc="0" baseline="0">
                <a:solidFill>
                  <a:schemeClr val="tx2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defRPr>
            </a:lvl1pPr>
          </a:lstStyle>
          <a:p>
            <a:r>
              <a:rPr lang="en-US" dirty="0"/>
              <a:t>40pt Intel Clear Heading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432516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67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prstClr val="white"/>
                </a:solidFill>
              </a:rPr>
              <a:t>Intel Confidential</a:t>
            </a:r>
          </a:p>
        </p:txBody>
      </p:sp>
    </p:spTree>
    <p:extLst>
      <p:ext uri="{BB962C8B-B14F-4D97-AF65-F5344CB8AC3E}">
        <p14:creationId xmlns:p14="http://schemas.microsoft.com/office/powerpoint/2010/main" val="17916828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n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32000">
                <a:srgbClr val="003C71"/>
              </a:gs>
              <a:gs pos="95000">
                <a:srgbClr val="009FDF"/>
              </a:gs>
              <a:gs pos="78000">
                <a:srgbClr val="0071C5"/>
              </a:gs>
            </a:gsLst>
            <a:lin ang="1986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prstClr val="white"/>
              </a:solidFill>
            </a:endParaRPr>
          </a:p>
        </p:txBody>
      </p:sp>
      <p:grpSp>
        <p:nvGrpSpPr>
          <p:cNvPr id="11" name="Group 10"/>
          <p:cNvGrpSpPr/>
          <p:nvPr userDrawn="1"/>
        </p:nvGrpSpPr>
        <p:grpSpPr>
          <a:xfrm>
            <a:off x="4690112" y="2500173"/>
            <a:ext cx="2811779" cy="1853184"/>
            <a:chOff x="451796" y="386081"/>
            <a:chExt cx="1249194" cy="823318"/>
          </a:xfrm>
        </p:grpSpPr>
        <p:sp>
          <p:nvSpPr>
            <p:cNvPr id="12" name="Freeform 36"/>
            <p:cNvSpPr>
              <a:spLocks noEditPoints="1"/>
            </p:cNvSpPr>
            <p:nvPr userDrawn="1"/>
          </p:nvSpPr>
          <p:spPr bwMode="auto">
            <a:xfrm>
              <a:off x="451796" y="386081"/>
              <a:ext cx="1249194" cy="823318"/>
            </a:xfrm>
            <a:custGeom>
              <a:avLst/>
              <a:gdLst>
                <a:gd name="T0" fmla="*/ 2295 w 3777"/>
                <a:gd name="T1" fmla="*/ 1128 h 2491"/>
                <a:gd name="T2" fmla="*/ 2564 w 3777"/>
                <a:gd name="T3" fmla="*/ 1149 h 2491"/>
                <a:gd name="T4" fmla="*/ 2434 w 3777"/>
                <a:gd name="T5" fmla="*/ 1046 h 2491"/>
                <a:gd name="T6" fmla="*/ 1474 w 3777"/>
                <a:gd name="T7" fmla="*/ 949 h 2491"/>
                <a:gd name="T8" fmla="*/ 1548 w 3777"/>
                <a:gd name="T9" fmla="*/ 1130 h 2491"/>
                <a:gd name="T10" fmla="*/ 1326 w 3777"/>
                <a:gd name="T11" fmla="*/ 1068 h 2491"/>
                <a:gd name="T12" fmla="*/ 920 w 3777"/>
                <a:gd name="T13" fmla="*/ 900 h 2491"/>
                <a:gd name="T14" fmla="*/ 630 w 3777"/>
                <a:gd name="T15" fmla="*/ 1637 h 2491"/>
                <a:gd name="T16" fmla="*/ 551 w 3777"/>
                <a:gd name="T17" fmla="*/ 1468 h 2491"/>
                <a:gd name="T18" fmla="*/ 2646 w 3777"/>
                <a:gd name="T19" fmla="*/ 959 h 2491"/>
                <a:gd name="T20" fmla="*/ 2769 w 3777"/>
                <a:gd name="T21" fmla="*/ 1272 h 2491"/>
                <a:gd name="T22" fmla="*/ 2335 w 3777"/>
                <a:gd name="T23" fmla="*/ 1478 h 2491"/>
                <a:gd name="T24" fmla="*/ 2551 w 3777"/>
                <a:gd name="T25" fmla="*/ 1496 h 2491"/>
                <a:gd name="T26" fmla="*/ 2677 w 3777"/>
                <a:gd name="T27" fmla="*/ 1613 h 2491"/>
                <a:gd name="T28" fmla="*/ 2400 w 3777"/>
                <a:gd name="T29" fmla="*/ 1677 h 2491"/>
                <a:gd name="T30" fmla="*/ 2162 w 3777"/>
                <a:gd name="T31" fmla="*/ 1556 h 2491"/>
                <a:gd name="T32" fmla="*/ 2087 w 3777"/>
                <a:gd name="T33" fmla="*/ 1215 h 2491"/>
                <a:gd name="T34" fmla="*/ 2243 w 3777"/>
                <a:gd name="T35" fmla="*/ 941 h 2491"/>
                <a:gd name="T36" fmla="*/ 412 w 3777"/>
                <a:gd name="T37" fmla="*/ 815 h 2491"/>
                <a:gd name="T38" fmla="*/ 164 w 3777"/>
                <a:gd name="T39" fmla="*/ 1308 h 2491"/>
                <a:gd name="T40" fmla="*/ 246 w 3777"/>
                <a:gd name="T41" fmla="*/ 1819 h 2491"/>
                <a:gd name="T42" fmla="*/ 614 w 3777"/>
                <a:gd name="T43" fmla="*/ 2109 h 2491"/>
                <a:gd name="T44" fmla="*/ 1163 w 3777"/>
                <a:gd name="T45" fmla="*/ 2229 h 2491"/>
                <a:gd name="T46" fmla="*/ 1796 w 3777"/>
                <a:gd name="T47" fmla="*/ 2220 h 2491"/>
                <a:gd name="T48" fmla="*/ 2654 w 3777"/>
                <a:gd name="T49" fmla="*/ 2031 h 2491"/>
                <a:gd name="T50" fmla="*/ 3022 w 3777"/>
                <a:gd name="T51" fmla="*/ 2160 h 2491"/>
                <a:gd name="T52" fmla="*/ 2228 w 3777"/>
                <a:gd name="T53" fmla="*/ 2412 h 2491"/>
                <a:gd name="T54" fmla="*/ 1360 w 3777"/>
                <a:gd name="T55" fmla="*/ 2489 h 2491"/>
                <a:gd name="T56" fmla="*/ 599 w 3777"/>
                <a:gd name="T57" fmla="*/ 2344 h 2491"/>
                <a:gd name="T58" fmla="*/ 135 w 3777"/>
                <a:gd name="T59" fmla="*/ 1990 h 2491"/>
                <a:gd name="T60" fmla="*/ 2 w 3777"/>
                <a:gd name="T61" fmla="*/ 1451 h 2491"/>
                <a:gd name="T62" fmla="*/ 206 w 3777"/>
                <a:gd name="T63" fmla="*/ 933 h 2491"/>
                <a:gd name="T64" fmla="*/ 1887 w 3777"/>
                <a:gd name="T65" fmla="*/ 900 h 2491"/>
                <a:gd name="T66" fmla="*/ 1899 w 3777"/>
                <a:gd name="T67" fmla="*/ 1478 h 2491"/>
                <a:gd name="T68" fmla="*/ 1918 w 3777"/>
                <a:gd name="T69" fmla="*/ 1665 h 2491"/>
                <a:gd name="T70" fmla="*/ 1716 w 3777"/>
                <a:gd name="T71" fmla="*/ 1552 h 2491"/>
                <a:gd name="T72" fmla="*/ 745 w 3777"/>
                <a:gd name="T73" fmla="*/ 608 h 2491"/>
                <a:gd name="T74" fmla="*/ 3078 w 3777"/>
                <a:gd name="T75" fmla="*/ 1659 h 2491"/>
                <a:gd name="T76" fmla="*/ 2899 w 3777"/>
                <a:gd name="T77" fmla="*/ 1548 h 2491"/>
                <a:gd name="T78" fmla="*/ 2515 w 3777"/>
                <a:gd name="T79" fmla="*/ 0 h 2491"/>
                <a:gd name="T80" fmla="*/ 3161 w 3777"/>
                <a:gd name="T81" fmla="*/ 109 h 2491"/>
                <a:gd name="T82" fmla="*/ 3615 w 3777"/>
                <a:gd name="T83" fmla="*/ 404 h 2491"/>
                <a:gd name="T84" fmla="*/ 3777 w 3777"/>
                <a:gd name="T85" fmla="*/ 900 h 2491"/>
                <a:gd name="T86" fmla="*/ 3591 w 3777"/>
                <a:gd name="T87" fmla="*/ 1385 h 2491"/>
                <a:gd name="T88" fmla="*/ 3211 w 3777"/>
                <a:gd name="T89" fmla="*/ 1665 h 2491"/>
                <a:gd name="T90" fmla="*/ 3510 w 3777"/>
                <a:gd name="T91" fmla="*/ 1151 h 2491"/>
                <a:gd name="T92" fmla="*/ 3557 w 3777"/>
                <a:gd name="T93" fmla="*/ 684 h 2491"/>
                <a:gd name="T94" fmla="*/ 3258 w 3777"/>
                <a:gd name="T95" fmla="*/ 321 h 2491"/>
                <a:gd name="T96" fmla="*/ 2715 w 3777"/>
                <a:gd name="T97" fmla="*/ 149 h 2491"/>
                <a:gd name="T98" fmla="*/ 2027 w 3777"/>
                <a:gd name="T99" fmla="*/ 153 h 2491"/>
                <a:gd name="T100" fmla="*/ 1292 w 3777"/>
                <a:gd name="T101" fmla="*/ 321 h 2491"/>
                <a:gd name="T102" fmla="*/ 933 w 3777"/>
                <a:gd name="T103" fmla="*/ 383 h 2491"/>
                <a:gd name="T104" fmla="*/ 1651 w 3777"/>
                <a:gd name="T105" fmla="*/ 103 h 2491"/>
                <a:gd name="T106" fmla="*/ 2396 w 3777"/>
                <a:gd name="T107" fmla="*/ 0 h 2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777" h="2491">
                  <a:moveTo>
                    <a:pt x="2434" y="1046"/>
                  </a:moveTo>
                  <a:lnTo>
                    <a:pt x="2396" y="1050"/>
                  </a:lnTo>
                  <a:lnTo>
                    <a:pt x="2362" y="1062"/>
                  </a:lnTo>
                  <a:lnTo>
                    <a:pt x="2335" y="1078"/>
                  </a:lnTo>
                  <a:lnTo>
                    <a:pt x="2311" y="1102"/>
                  </a:lnTo>
                  <a:lnTo>
                    <a:pt x="2295" y="1128"/>
                  </a:lnTo>
                  <a:lnTo>
                    <a:pt x="2285" y="1153"/>
                  </a:lnTo>
                  <a:lnTo>
                    <a:pt x="2279" y="1179"/>
                  </a:lnTo>
                  <a:lnTo>
                    <a:pt x="2275" y="1211"/>
                  </a:lnTo>
                  <a:lnTo>
                    <a:pt x="2574" y="1211"/>
                  </a:lnTo>
                  <a:lnTo>
                    <a:pt x="2572" y="1179"/>
                  </a:lnTo>
                  <a:lnTo>
                    <a:pt x="2564" y="1149"/>
                  </a:lnTo>
                  <a:lnTo>
                    <a:pt x="2555" y="1122"/>
                  </a:lnTo>
                  <a:lnTo>
                    <a:pt x="2541" y="1098"/>
                  </a:lnTo>
                  <a:lnTo>
                    <a:pt x="2521" y="1076"/>
                  </a:lnTo>
                  <a:lnTo>
                    <a:pt x="2497" y="1060"/>
                  </a:lnTo>
                  <a:lnTo>
                    <a:pt x="2467" y="1050"/>
                  </a:lnTo>
                  <a:lnTo>
                    <a:pt x="2434" y="1046"/>
                  </a:lnTo>
                  <a:close/>
                  <a:moveTo>
                    <a:pt x="920" y="900"/>
                  </a:moveTo>
                  <a:lnTo>
                    <a:pt x="1320" y="900"/>
                  </a:lnTo>
                  <a:lnTo>
                    <a:pt x="1367" y="904"/>
                  </a:lnTo>
                  <a:lnTo>
                    <a:pt x="1409" y="914"/>
                  </a:lnTo>
                  <a:lnTo>
                    <a:pt x="1445" y="929"/>
                  </a:lnTo>
                  <a:lnTo>
                    <a:pt x="1474" y="949"/>
                  </a:lnTo>
                  <a:lnTo>
                    <a:pt x="1498" y="973"/>
                  </a:lnTo>
                  <a:lnTo>
                    <a:pt x="1516" y="1001"/>
                  </a:lnTo>
                  <a:lnTo>
                    <a:pt x="1532" y="1031"/>
                  </a:lnTo>
                  <a:lnTo>
                    <a:pt x="1540" y="1062"/>
                  </a:lnTo>
                  <a:lnTo>
                    <a:pt x="1546" y="1096"/>
                  </a:lnTo>
                  <a:lnTo>
                    <a:pt x="1548" y="1130"/>
                  </a:lnTo>
                  <a:lnTo>
                    <a:pt x="1548" y="1667"/>
                  </a:lnTo>
                  <a:lnTo>
                    <a:pt x="1354" y="1667"/>
                  </a:lnTo>
                  <a:lnTo>
                    <a:pt x="1354" y="1130"/>
                  </a:lnTo>
                  <a:lnTo>
                    <a:pt x="1352" y="1104"/>
                  </a:lnTo>
                  <a:lnTo>
                    <a:pt x="1342" y="1084"/>
                  </a:lnTo>
                  <a:lnTo>
                    <a:pt x="1326" y="1068"/>
                  </a:lnTo>
                  <a:lnTo>
                    <a:pt x="1304" y="1060"/>
                  </a:lnTo>
                  <a:lnTo>
                    <a:pt x="1274" y="1056"/>
                  </a:lnTo>
                  <a:lnTo>
                    <a:pt x="1114" y="1056"/>
                  </a:lnTo>
                  <a:lnTo>
                    <a:pt x="1114" y="1667"/>
                  </a:lnTo>
                  <a:lnTo>
                    <a:pt x="920" y="1667"/>
                  </a:lnTo>
                  <a:lnTo>
                    <a:pt x="920" y="900"/>
                  </a:lnTo>
                  <a:close/>
                  <a:moveTo>
                    <a:pt x="551" y="900"/>
                  </a:moveTo>
                  <a:lnTo>
                    <a:pt x="747" y="900"/>
                  </a:lnTo>
                  <a:lnTo>
                    <a:pt x="747" y="1675"/>
                  </a:lnTo>
                  <a:lnTo>
                    <a:pt x="702" y="1667"/>
                  </a:lnTo>
                  <a:lnTo>
                    <a:pt x="662" y="1655"/>
                  </a:lnTo>
                  <a:lnTo>
                    <a:pt x="630" y="1637"/>
                  </a:lnTo>
                  <a:lnTo>
                    <a:pt x="604" y="1617"/>
                  </a:lnTo>
                  <a:lnTo>
                    <a:pt x="585" y="1591"/>
                  </a:lnTo>
                  <a:lnTo>
                    <a:pt x="569" y="1564"/>
                  </a:lnTo>
                  <a:lnTo>
                    <a:pt x="559" y="1534"/>
                  </a:lnTo>
                  <a:lnTo>
                    <a:pt x="553" y="1502"/>
                  </a:lnTo>
                  <a:lnTo>
                    <a:pt x="551" y="1468"/>
                  </a:lnTo>
                  <a:lnTo>
                    <a:pt x="551" y="900"/>
                  </a:lnTo>
                  <a:close/>
                  <a:moveTo>
                    <a:pt x="2442" y="886"/>
                  </a:moveTo>
                  <a:lnTo>
                    <a:pt x="2501" y="892"/>
                  </a:lnTo>
                  <a:lnTo>
                    <a:pt x="2557" y="906"/>
                  </a:lnTo>
                  <a:lnTo>
                    <a:pt x="2604" y="928"/>
                  </a:lnTo>
                  <a:lnTo>
                    <a:pt x="2646" y="959"/>
                  </a:lnTo>
                  <a:lnTo>
                    <a:pt x="2683" y="997"/>
                  </a:lnTo>
                  <a:lnTo>
                    <a:pt x="2713" y="1042"/>
                  </a:lnTo>
                  <a:lnTo>
                    <a:pt x="2737" y="1092"/>
                  </a:lnTo>
                  <a:lnTo>
                    <a:pt x="2755" y="1147"/>
                  </a:lnTo>
                  <a:lnTo>
                    <a:pt x="2765" y="1209"/>
                  </a:lnTo>
                  <a:lnTo>
                    <a:pt x="2769" y="1272"/>
                  </a:lnTo>
                  <a:lnTo>
                    <a:pt x="2769" y="1344"/>
                  </a:lnTo>
                  <a:lnTo>
                    <a:pt x="2275" y="1344"/>
                  </a:lnTo>
                  <a:lnTo>
                    <a:pt x="2279" y="1383"/>
                  </a:lnTo>
                  <a:lnTo>
                    <a:pt x="2291" y="1421"/>
                  </a:lnTo>
                  <a:lnTo>
                    <a:pt x="2309" y="1453"/>
                  </a:lnTo>
                  <a:lnTo>
                    <a:pt x="2335" y="1478"/>
                  </a:lnTo>
                  <a:lnTo>
                    <a:pt x="2366" y="1498"/>
                  </a:lnTo>
                  <a:lnTo>
                    <a:pt x="2404" y="1510"/>
                  </a:lnTo>
                  <a:lnTo>
                    <a:pt x="2448" y="1514"/>
                  </a:lnTo>
                  <a:lnTo>
                    <a:pt x="2487" y="1512"/>
                  </a:lnTo>
                  <a:lnTo>
                    <a:pt x="2521" y="1506"/>
                  </a:lnTo>
                  <a:lnTo>
                    <a:pt x="2551" y="1496"/>
                  </a:lnTo>
                  <a:lnTo>
                    <a:pt x="2576" y="1482"/>
                  </a:lnTo>
                  <a:lnTo>
                    <a:pt x="2602" y="1465"/>
                  </a:lnTo>
                  <a:lnTo>
                    <a:pt x="2626" y="1443"/>
                  </a:lnTo>
                  <a:lnTo>
                    <a:pt x="2747" y="1556"/>
                  </a:lnTo>
                  <a:lnTo>
                    <a:pt x="2713" y="1587"/>
                  </a:lnTo>
                  <a:lnTo>
                    <a:pt x="2677" y="1613"/>
                  </a:lnTo>
                  <a:lnTo>
                    <a:pt x="2640" y="1637"/>
                  </a:lnTo>
                  <a:lnTo>
                    <a:pt x="2600" y="1655"/>
                  </a:lnTo>
                  <a:lnTo>
                    <a:pt x="2555" y="1667"/>
                  </a:lnTo>
                  <a:lnTo>
                    <a:pt x="2503" y="1675"/>
                  </a:lnTo>
                  <a:lnTo>
                    <a:pt x="2446" y="1679"/>
                  </a:lnTo>
                  <a:lnTo>
                    <a:pt x="2400" y="1677"/>
                  </a:lnTo>
                  <a:lnTo>
                    <a:pt x="2354" y="1669"/>
                  </a:lnTo>
                  <a:lnTo>
                    <a:pt x="2311" y="1659"/>
                  </a:lnTo>
                  <a:lnTo>
                    <a:pt x="2269" y="1641"/>
                  </a:lnTo>
                  <a:lnTo>
                    <a:pt x="2232" y="1619"/>
                  </a:lnTo>
                  <a:lnTo>
                    <a:pt x="2194" y="1591"/>
                  </a:lnTo>
                  <a:lnTo>
                    <a:pt x="2162" y="1556"/>
                  </a:lnTo>
                  <a:lnTo>
                    <a:pt x="2136" y="1516"/>
                  </a:lnTo>
                  <a:lnTo>
                    <a:pt x="2113" y="1468"/>
                  </a:lnTo>
                  <a:lnTo>
                    <a:pt x="2097" y="1413"/>
                  </a:lnTo>
                  <a:lnTo>
                    <a:pt x="2087" y="1352"/>
                  </a:lnTo>
                  <a:lnTo>
                    <a:pt x="2083" y="1282"/>
                  </a:lnTo>
                  <a:lnTo>
                    <a:pt x="2087" y="1215"/>
                  </a:lnTo>
                  <a:lnTo>
                    <a:pt x="2097" y="1155"/>
                  </a:lnTo>
                  <a:lnTo>
                    <a:pt x="2115" y="1100"/>
                  </a:lnTo>
                  <a:lnTo>
                    <a:pt x="2138" y="1050"/>
                  </a:lnTo>
                  <a:lnTo>
                    <a:pt x="2168" y="1009"/>
                  </a:lnTo>
                  <a:lnTo>
                    <a:pt x="2204" y="971"/>
                  </a:lnTo>
                  <a:lnTo>
                    <a:pt x="2243" y="941"/>
                  </a:lnTo>
                  <a:lnTo>
                    <a:pt x="2289" y="918"/>
                  </a:lnTo>
                  <a:lnTo>
                    <a:pt x="2337" y="900"/>
                  </a:lnTo>
                  <a:lnTo>
                    <a:pt x="2388" y="890"/>
                  </a:lnTo>
                  <a:lnTo>
                    <a:pt x="2442" y="886"/>
                  </a:lnTo>
                  <a:close/>
                  <a:moveTo>
                    <a:pt x="412" y="713"/>
                  </a:moveTo>
                  <a:lnTo>
                    <a:pt x="412" y="815"/>
                  </a:lnTo>
                  <a:lnTo>
                    <a:pt x="357" y="882"/>
                  </a:lnTo>
                  <a:lnTo>
                    <a:pt x="305" y="957"/>
                  </a:lnTo>
                  <a:lnTo>
                    <a:pt x="258" y="1038"/>
                  </a:lnTo>
                  <a:lnTo>
                    <a:pt x="218" y="1124"/>
                  </a:lnTo>
                  <a:lnTo>
                    <a:pt x="186" y="1215"/>
                  </a:lnTo>
                  <a:lnTo>
                    <a:pt x="164" y="1308"/>
                  </a:lnTo>
                  <a:lnTo>
                    <a:pt x="151" y="1405"/>
                  </a:lnTo>
                  <a:lnTo>
                    <a:pt x="151" y="1500"/>
                  </a:lnTo>
                  <a:lnTo>
                    <a:pt x="161" y="1597"/>
                  </a:lnTo>
                  <a:lnTo>
                    <a:pt x="180" y="1677"/>
                  </a:lnTo>
                  <a:lnTo>
                    <a:pt x="210" y="1752"/>
                  </a:lnTo>
                  <a:lnTo>
                    <a:pt x="246" y="1819"/>
                  </a:lnTo>
                  <a:lnTo>
                    <a:pt x="291" y="1881"/>
                  </a:lnTo>
                  <a:lnTo>
                    <a:pt x="343" y="1936"/>
                  </a:lnTo>
                  <a:lnTo>
                    <a:pt x="402" y="1988"/>
                  </a:lnTo>
                  <a:lnTo>
                    <a:pt x="468" y="2033"/>
                  </a:lnTo>
                  <a:lnTo>
                    <a:pt x="539" y="2073"/>
                  </a:lnTo>
                  <a:lnTo>
                    <a:pt x="614" y="2109"/>
                  </a:lnTo>
                  <a:lnTo>
                    <a:pt x="696" y="2140"/>
                  </a:lnTo>
                  <a:lnTo>
                    <a:pt x="783" y="2166"/>
                  </a:lnTo>
                  <a:lnTo>
                    <a:pt x="872" y="2188"/>
                  </a:lnTo>
                  <a:lnTo>
                    <a:pt x="967" y="2206"/>
                  </a:lnTo>
                  <a:lnTo>
                    <a:pt x="1064" y="2220"/>
                  </a:lnTo>
                  <a:lnTo>
                    <a:pt x="1163" y="2229"/>
                  </a:lnTo>
                  <a:lnTo>
                    <a:pt x="1266" y="2235"/>
                  </a:lnTo>
                  <a:lnTo>
                    <a:pt x="1369" y="2237"/>
                  </a:lnTo>
                  <a:lnTo>
                    <a:pt x="1474" y="2237"/>
                  </a:lnTo>
                  <a:lnTo>
                    <a:pt x="1581" y="2235"/>
                  </a:lnTo>
                  <a:lnTo>
                    <a:pt x="1689" y="2229"/>
                  </a:lnTo>
                  <a:lnTo>
                    <a:pt x="1796" y="2220"/>
                  </a:lnTo>
                  <a:lnTo>
                    <a:pt x="1934" y="2204"/>
                  </a:lnTo>
                  <a:lnTo>
                    <a:pt x="2079" y="2180"/>
                  </a:lnTo>
                  <a:lnTo>
                    <a:pt x="2224" y="2152"/>
                  </a:lnTo>
                  <a:lnTo>
                    <a:pt x="2370" y="2116"/>
                  </a:lnTo>
                  <a:lnTo>
                    <a:pt x="2513" y="2077"/>
                  </a:lnTo>
                  <a:lnTo>
                    <a:pt x="2654" y="2031"/>
                  </a:lnTo>
                  <a:lnTo>
                    <a:pt x="2786" y="1982"/>
                  </a:lnTo>
                  <a:lnTo>
                    <a:pt x="2913" y="1930"/>
                  </a:lnTo>
                  <a:lnTo>
                    <a:pt x="3032" y="1873"/>
                  </a:lnTo>
                  <a:lnTo>
                    <a:pt x="3137" y="1815"/>
                  </a:lnTo>
                  <a:lnTo>
                    <a:pt x="3137" y="2101"/>
                  </a:lnTo>
                  <a:lnTo>
                    <a:pt x="3022" y="2160"/>
                  </a:lnTo>
                  <a:lnTo>
                    <a:pt x="2901" y="2214"/>
                  </a:lnTo>
                  <a:lnTo>
                    <a:pt x="2773" y="2263"/>
                  </a:lnTo>
                  <a:lnTo>
                    <a:pt x="2638" y="2307"/>
                  </a:lnTo>
                  <a:lnTo>
                    <a:pt x="2503" y="2346"/>
                  </a:lnTo>
                  <a:lnTo>
                    <a:pt x="2364" y="2382"/>
                  </a:lnTo>
                  <a:lnTo>
                    <a:pt x="2228" y="2412"/>
                  </a:lnTo>
                  <a:lnTo>
                    <a:pt x="2095" y="2438"/>
                  </a:lnTo>
                  <a:lnTo>
                    <a:pt x="1964" y="2457"/>
                  </a:lnTo>
                  <a:lnTo>
                    <a:pt x="1839" y="2471"/>
                  </a:lnTo>
                  <a:lnTo>
                    <a:pt x="1673" y="2485"/>
                  </a:lnTo>
                  <a:lnTo>
                    <a:pt x="1512" y="2491"/>
                  </a:lnTo>
                  <a:lnTo>
                    <a:pt x="1360" y="2489"/>
                  </a:lnTo>
                  <a:lnTo>
                    <a:pt x="1215" y="2481"/>
                  </a:lnTo>
                  <a:lnTo>
                    <a:pt x="1076" y="2465"/>
                  </a:lnTo>
                  <a:lnTo>
                    <a:pt x="945" y="2445"/>
                  </a:lnTo>
                  <a:lnTo>
                    <a:pt x="820" y="2418"/>
                  </a:lnTo>
                  <a:lnTo>
                    <a:pt x="706" y="2384"/>
                  </a:lnTo>
                  <a:lnTo>
                    <a:pt x="599" y="2344"/>
                  </a:lnTo>
                  <a:lnTo>
                    <a:pt x="499" y="2299"/>
                  </a:lnTo>
                  <a:lnTo>
                    <a:pt x="408" y="2247"/>
                  </a:lnTo>
                  <a:lnTo>
                    <a:pt x="327" y="2190"/>
                  </a:lnTo>
                  <a:lnTo>
                    <a:pt x="254" y="2128"/>
                  </a:lnTo>
                  <a:lnTo>
                    <a:pt x="188" y="2061"/>
                  </a:lnTo>
                  <a:lnTo>
                    <a:pt x="135" y="1990"/>
                  </a:lnTo>
                  <a:lnTo>
                    <a:pt x="89" y="1912"/>
                  </a:lnTo>
                  <a:lnTo>
                    <a:pt x="54" y="1831"/>
                  </a:lnTo>
                  <a:lnTo>
                    <a:pt x="28" y="1746"/>
                  </a:lnTo>
                  <a:lnTo>
                    <a:pt x="8" y="1645"/>
                  </a:lnTo>
                  <a:lnTo>
                    <a:pt x="0" y="1546"/>
                  </a:lnTo>
                  <a:lnTo>
                    <a:pt x="2" y="1451"/>
                  </a:lnTo>
                  <a:lnTo>
                    <a:pt x="14" y="1358"/>
                  </a:lnTo>
                  <a:lnTo>
                    <a:pt x="36" y="1266"/>
                  </a:lnTo>
                  <a:lnTo>
                    <a:pt x="65" y="1179"/>
                  </a:lnTo>
                  <a:lnTo>
                    <a:pt x="105" y="1094"/>
                  </a:lnTo>
                  <a:lnTo>
                    <a:pt x="153" y="1013"/>
                  </a:lnTo>
                  <a:lnTo>
                    <a:pt x="206" y="933"/>
                  </a:lnTo>
                  <a:lnTo>
                    <a:pt x="270" y="858"/>
                  </a:lnTo>
                  <a:lnTo>
                    <a:pt x="337" y="785"/>
                  </a:lnTo>
                  <a:lnTo>
                    <a:pt x="412" y="713"/>
                  </a:lnTo>
                  <a:close/>
                  <a:moveTo>
                    <a:pt x="1692" y="690"/>
                  </a:moveTo>
                  <a:lnTo>
                    <a:pt x="1887" y="690"/>
                  </a:lnTo>
                  <a:lnTo>
                    <a:pt x="1887" y="900"/>
                  </a:lnTo>
                  <a:lnTo>
                    <a:pt x="2033" y="900"/>
                  </a:lnTo>
                  <a:lnTo>
                    <a:pt x="2033" y="1056"/>
                  </a:lnTo>
                  <a:lnTo>
                    <a:pt x="1887" y="1056"/>
                  </a:lnTo>
                  <a:lnTo>
                    <a:pt x="1887" y="1435"/>
                  </a:lnTo>
                  <a:lnTo>
                    <a:pt x="1891" y="1459"/>
                  </a:lnTo>
                  <a:lnTo>
                    <a:pt x="1899" y="1478"/>
                  </a:lnTo>
                  <a:lnTo>
                    <a:pt x="1910" y="1492"/>
                  </a:lnTo>
                  <a:lnTo>
                    <a:pt x="1930" y="1500"/>
                  </a:lnTo>
                  <a:lnTo>
                    <a:pt x="1954" y="1504"/>
                  </a:lnTo>
                  <a:lnTo>
                    <a:pt x="2033" y="1504"/>
                  </a:lnTo>
                  <a:lnTo>
                    <a:pt x="2033" y="1665"/>
                  </a:lnTo>
                  <a:lnTo>
                    <a:pt x="1918" y="1665"/>
                  </a:lnTo>
                  <a:lnTo>
                    <a:pt x="1869" y="1661"/>
                  </a:lnTo>
                  <a:lnTo>
                    <a:pt x="1827" y="1651"/>
                  </a:lnTo>
                  <a:lnTo>
                    <a:pt x="1790" y="1633"/>
                  </a:lnTo>
                  <a:lnTo>
                    <a:pt x="1760" y="1609"/>
                  </a:lnTo>
                  <a:lnTo>
                    <a:pt x="1736" y="1581"/>
                  </a:lnTo>
                  <a:lnTo>
                    <a:pt x="1716" y="1552"/>
                  </a:lnTo>
                  <a:lnTo>
                    <a:pt x="1704" y="1518"/>
                  </a:lnTo>
                  <a:lnTo>
                    <a:pt x="1696" y="1482"/>
                  </a:lnTo>
                  <a:lnTo>
                    <a:pt x="1692" y="1447"/>
                  </a:lnTo>
                  <a:lnTo>
                    <a:pt x="1692" y="690"/>
                  </a:lnTo>
                  <a:close/>
                  <a:moveTo>
                    <a:pt x="551" y="608"/>
                  </a:moveTo>
                  <a:lnTo>
                    <a:pt x="745" y="608"/>
                  </a:lnTo>
                  <a:lnTo>
                    <a:pt x="745" y="793"/>
                  </a:lnTo>
                  <a:lnTo>
                    <a:pt x="551" y="793"/>
                  </a:lnTo>
                  <a:lnTo>
                    <a:pt x="551" y="608"/>
                  </a:lnTo>
                  <a:close/>
                  <a:moveTo>
                    <a:pt x="2882" y="581"/>
                  </a:moveTo>
                  <a:lnTo>
                    <a:pt x="3078" y="581"/>
                  </a:lnTo>
                  <a:lnTo>
                    <a:pt x="3078" y="1659"/>
                  </a:lnTo>
                  <a:lnTo>
                    <a:pt x="3032" y="1651"/>
                  </a:lnTo>
                  <a:lnTo>
                    <a:pt x="2995" y="1639"/>
                  </a:lnTo>
                  <a:lnTo>
                    <a:pt x="2961" y="1621"/>
                  </a:lnTo>
                  <a:lnTo>
                    <a:pt x="2935" y="1599"/>
                  </a:lnTo>
                  <a:lnTo>
                    <a:pt x="2915" y="1575"/>
                  </a:lnTo>
                  <a:lnTo>
                    <a:pt x="2899" y="1548"/>
                  </a:lnTo>
                  <a:lnTo>
                    <a:pt x="2889" y="1518"/>
                  </a:lnTo>
                  <a:lnTo>
                    <a:pt x="2884" y="1486"/>
                  </a:lnTo>
                  <a:lnTo>
                    <a:pt x="2882" y="1453"/>
                  </a:lnTo>
                  <a:lnTo>
                    <a:pt x="2882" y="581"/>
                  </a:lnTo>
                  <a:close/>
                  <a:moveTo>
                    <a:pt x="2396" y="0"/>
                  </a:moveTo>
                  <a:lnTo>
                    <a:pt x="2515" y="0"/>
                  </a:lnTo>
                  <a:lnTo>
                    <a:pt x="2632" y="6"/>
                  </a:lnTo>
                  <a:lnTo>
                    <a:pt x="2745" y="16"/>
                  </a:lnTo>
                  <a:lnTo>
                    <a:pt x="2856" y="32"/>
                  </a:lnTo>
                  <a:lnTo>
                    <a:pt x="2963" y="52"/>
                  </a:lnTo>
                  <a:lnTo>
                    <a:pt x="3064" y="77"/>
                  </a:lnTo>
                  <a:lnTo>
                    <a:pt x="3161" y="109"/>
                  </a:lnTo>
                  <a:lnTo>
                    <a:pt x="3252" y="145"/>
                  </a:lnTo>
                  <a:lnTo>
                    <a:pt x="3339" y="186"/>
                  </a:lnTo>
                  <a:lnTo>
                    <a:pt x="3419" y="232"/>
                  </a:lnTo>
                  <a:lnTo>
                    <a:pt x="3492" y="285"/>
                  </a:lnTo>
                  <a:lnTo>
                    <a:pt x="3557" y="341"/>
                  </a:lnTo>
                  <a:lnTo>
                    <a:pt x="3615" y="404"/>
                  </a:lnTo>
                  <a:lnTo>
                    <a:pt x="3664" y="472"/>
                  </a:lnTo>
                  <a:lnTo>
                    <a:pt x="3706" y="545"/>
                  </a:lnTo>
                  <a:lnTo>
                    <a:pt x="3740" y="622"/>
                  </a:lnTo>
                  <a:lnTo>
                    <a:pt x="3761" y="708"/>
                  </a:lnTo>
                  <a:lnTo>
                    <a:pt x="3775" y="805"/>
                  </a:lnTo>
                  <a:lnTo>
                    <a:pt x="3777" y="900"/>
                  </a:lnTo>
                  <a:lnTo>
                    <a:pt x="3769" y="991"/>
                  </a:lnTo>
                  <a:lnTo>
                    <a:pt x="3750" y="1080"/>
                  </a:lnTo>
                  <a:lnTo>
                    <a:pt x="3722" y="1163"/>
                  </a:lnTo>
                  <a:lnTo>
                    <a:pt x="3684" y="1243"/>
                  </a:lnTo>
                  <a:lnTo>
                    <a:pt x="3641" y="1316"/>
                  </a:lnTo>
                  <a:lnTo>
                    <a:pt x="3591" y="1385"/>
                  </a:lnTo>
                  <a:lnTo>
                    <a:pt x="3536" y="1449"/>
                  </a:lnTo>
                  <a:lnTo>
                    <a:pt x="3476" y="1506"/>
                  </a:lnTo>
                  <a:lnTo>
                    <a:pt x="3413" y="1556"/>
                  </a:lnTo>
                  <a:lnTo>
                    <a:pt x="3345" y="1599"/>
                  </a:lnTo>
                  <a:lnTo>
                    <a:pt x="3278" y="1637"/>
                  </a:lnTo>
                  <a:lnTo>
                    <a:pt x="3211" y="1665"/>
                  </a:lnTo>
                  <a:lnTo>
                    <a:pt x="3211" y="1459"/>
                  </a:lnTo>
                  <a:lnTo>
                    <a:pt x="3286" y="1409"/>
                  </a:lnTo>
                  <a:lnTo>
                    <a:pt x="3355" y="1352"/>
                  </a:lnTo>
                  <a:lnTo>
                    <a:pt x="3415" y="1288"/>
                  </a:lnTo>
                  <a:lnTo>
                    <a:pt x="3468" y="1221"/>
                  </a:lnTo>
                  <a:lnTo>
                    <a:pt x="3510" y="1151"/>
                  </a:lnTo>
                  <a:lnTo>
                    <a:pt x="3543" y="1076"/>
                  </a:lnTo>
                  <a:lnTo>
                    <a:pt x="3569" y="1001"/>
                  </a:lnTo>
                  <a:lnTo>
                    <a:pt x="3581" y="922"/>
                  </a:lnTo>
                  <a:lnTo>
                    <a:pt x="3585" y="842"/>
                  </a:lnTo>
                  <a:lnTo>
                    <a:pt x="3577" y="763"/>
                  </a:lnTo>
                  <a:lnTo>
                    <a:pt x="3557" y="684"/>
                  </a:lnTo>
                  <a:lnTo>
                    <a:pt x="3530" y="610"/>
                  </a:lnTo>
                  <a:lnTo>
                    <a:pt x="3490" y="541"/>
                  </a:lnTo>
                  <a:lnTo>
                    <a:pt x="3444" y="478"/>
                  </a:lnTo>
                  <a:lnTo>
                    <a:pt x="3389" y="420"/>
                  </a:lnTo>
                  <a:lnTo>
                    <a:pt x="3327" y="369"/>
                  </a:lnTo>
                  <a:lnTo>
                    <a:pt x="3258" y="321"/>
                  </a:lnTo>
                  <a:lnTo>
                    <a:pt x="3183" y="280"/>
                  </a:lnTo>
                  <a:lnTo>
                    <a:pt x="3100" y="244"/>
                  </a:lnTo>
                  <a:lnTo>
                    <a:pt x="3010" y="212"/>
                  </a:lnTo>
                  <a:lnTo>
                    <a:pt x="2917" y="186"/>
                  </a:lnTo>
                  <a:lnTo>
                    <a:pt x="2818" y="165"/>
                  </a:lnTo>
                  <a:lnTo>
                    <a:pt x="2715" y="149"/>
                  </a:lnTo>
                  <a:lnTo>
                    <a:pt x="2608" y="139"/>
                  </a:lnTo>
                  <a:lnTo>
                    <a:pt x="2497" y="131"/>
                  </a:lnTo>
                  <a:lnTo>
                    <a:pt x="2384" y="131"/>
                  </a:lnTo>
                  <a:lnTo>
                    <a:pt x="2267" y="133"/>
                  </a:lnTo>
                  <a:lnTo>
                    <a:pt x="2148" y="141"/>
                  </a:lnTo>
                  <a:lnTo>
                    <a:pt x="2027" y="153"/>
                  </a:lnTo>
                  <a:lnTo>
                    <a:pt x="1905" y="171"/>
                  </a:lnTo>
                  <a:lnTo>
                    <a:pt x="1782" y="192"/>
                  </a:lnTo>
                  <a:lnTo>
                    <a:pt x="1659" y="218"/>
                  </a:lnTo>
                  <a:lnTo>
                    <a:pt x="1536" y="248"/>
                  </a:lnTo>
                  <a:lnTo>
                    <a:pt x="1413" y="283"/>
                  </a:lnTo>
                  <a:lnTo>
                    <a:pt x="1292" y="321"/>
                  </a:lnTo>
                  <a:lnTo>
                    <a:pt x="1171" y="365"/>
                  </a:lnTo>
                  <a:lnTo>
                    <a:pt x="1052" y="412"/>
                  </a:lnTo>
                  <a:lnTo>
                    <a:pt x="937" y="464"/>
                  </a:lnTo>
                  <a:lnTo>
                    <a:pt x="824" y="519"/>
                  </a:lnTo>
                  <a:lnTo>
                    <a:pt x="824" y="446"/>
                  </a:lnTo>
                  <a:lnTo>
                    <a:pt x="933" y="383"/>
                  </a:lnTo>
                  <a:lnTo>
                    <a:pt x="1046" y="325"/>
                  </a:lnTo>
                  <a:lnTo>
                    <a:pt x="1163" y="270"/>
                  </a:lnTo>
                  <a:lnTo>
                    <a:pt x="1282" y="222"/>
                  </a:lnTo>
                  <a:lnTo>
                    <a:pt x="1405" y="176"/>
                  </a:lnTo>
                  <a:lnTo>
                    <a:pt x="1528" y="137"/>
                  </a:lnTo>
                  <a:lnTo>
                    <a:pt x="1651" y="103"/>
                  </a:lnTo>
                  <a:lnTo>
                    <a:pt x="1776" y="73"/>
                  </a:lnTo>
                  <a:lnTo>
                    <a:pt x="1903" y="50"/>
                  </a:lnTo>
                  <a:lnTo>
                    <a:pt x="2027" y="30"/>
                  </a:lnTo>
                  <a:lnTo>
                    <a:pt x="2150" y="14"/>
                  </a:lnTo>
                  <a:lnTo>
                    <a:pt x="2273" y="4"/>
                  </a:lnTo>
                  <a:lnTo>
                    <a:pt x="2396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prstClr val="white"/>
                </a:solidFill>
              </a:endParaRPr>
            </a:p>
          </p:txBody>
        </p:sp>
        <p:sp>
          <p:nvSpPr>
            <p:cNvPr id="13" name="Freeform 37"/>
            <p:cNvSpPr>
              <a:spLocks noEditPoints="1"/>
            </p:cNvSpPr>
            <p:nvPr userDrawn="1"/>
          </p:nvSpPr>
          <p:spPr bwMode="auto">
            <a:xfrm>
              <a:off x="1513181" y="577858"/>
              <a:ext cx="52243" cy="51581"/>
            </a:xfrm>
            <a:custGeom>
              <a:avLst/>
              <a:gdLst>
                <a:gd name="T0" fmla="*/ 61 w 156"/>
                <a:gd name="T1" fmla="*/ 73 h 156"/>
                <a:gd name="T2" fmla="*/ 69 w 156"/>
                <a:gd name="T3" fmla="*/ 73 h 156"/>
                <a:gd name="T4" fmla="*/ 75 w 156"/>
                <a:gd name="T5" fmla="*/ 73 h 156"/>
                <a:gd name="T6" fmla="*/ 87 w 156"/>
                <a:gd name="T7" fmla="*/ 71 h 156"/>
                <a:gd name="T8" fmla="*/ 93 w 156"/>
                <a:gd name="T9" fmla="*/ 65 h 156"/>
                <a:gd name="T10" fmla="*/ 93 w 156"/>
                <a:gd name="T11" fmla="*/ 57 h 156"/>
                <a:gd name="T12" fmla="*/ 89 w 156"/>
                <a:gd name="T13" fmla="*/ 49 h 156"/>
                <a:gd name="T14" fmla="*/ 81 w 156"/>
                <a:gd name="T15" fmla="*/ 45 h 156"/>
                <a:gd name="T16" fmla="*/ 61 w 156"/>
                <a:gd name="T17" fmla="*/ 45 h 156"/>
                <a:gd name="T18" fmla="*/ 89 w 156"/>
                <a:gd name="T19" fmla="*/ 29 h 156"/>
                <a:gd name="T20" fmla="*/ 109 w 156"/>
                <a:gd name="T21" fmla="*/ 43 h 156"/>
                <a:gd name="T22" fmla="*/ 111 w 156"/>
                <a:gd name="T23" fmla="*/ 59 h 156"/>
                <a:gd name="T24" fmla="*/ 109 w 156"/>
                <a:gd name="T25" fmla="*/ 73 h 156"/>
                <a:gd name="T26" fmla="*/ 99 w 156"/>
                <a:gd name="T27" fmla="*/ 81 h 156"/>
                <a:gd name="T28" fmla="*/ 114 w 156"/>
                <a:gd name="T29" fmla="*/ 119 h 156"/>
                <a:gd name="T30" fmla="*/ 114 w 156"/>
                <a:gd name="T31" fmla="*/ 123 h 156"/>
                <a:gd name="T32" fmla="*/ 113 w 156"/>
                <a:gd name="T33" fmla="*/ 125 h 156"/>
                <a:gd name="T34" fmla="*/ 97 w 156"/>
                <a:gd name="T35" fmla="*/ 125 h 156"/>
                <a:gd name="T36" fmla="*/ 95 w 156"/>
                <a:gd name="T37" fmla="*/ 123 h 156"/>
                <a:gd name="T38" fmla="*/ 73 w 156"/>
                <a:gd name="T39" fmla="*/ 89 h 156"/>
                <a:gd name="T40" fmla="*/ 71 w 156"/>
                <a:gd name="T41" fmla="*/ 87 h 156"/>
                <a:gd name="T42" fmla="*/ 63 w 156"/>
                <a:gd name="T43" fmla="*/ 87 h 156"/>
                <a:gd name="T44" fmla="*/ 63 w 156"/>
                <a:gd name="T45" fmla="*/ 123 h 156"/>
                <a:gd name="T46" fmla="*/ 59 w 156"/>
                <a:gd name="T47" fmla="*/ 125 h 156"/>
                <a:gd name="T48" fmla="*/ 43 w 156"/>
                <a:gd name="T49" fmla="*/ 123 h 156"/>
                <a:gd name="T50" fmla="*/ 43 w 156"/>
                <a:gd name="T51" fmla="*/ 37 h 156"/>
                <a:gd name="T52" fmla="*/ 45 w 156"/>
                <a:gd name="T53" fmla="*/ 31 h 156"/>
                <a:gd name="T54" fmla="*/ 53 w 156"/>
                <a:gd name="T55" fmla="*/ 29 h 156"/>
                <a:gd name="T56" fmla="*/ 67 w 156"/>
                <a:gd name="T57" fmla="*/ 27 h 156"/>
                <a:gd name="T58" fmla="*/ 77 w 156"/>
                <a:gd name="T59" fmla="*/ 14 h 156"/>
                <a:gd name="T60" fmla="*/ 31 w 156"/>
                <a:gd name="T61" fmla="*/ 31 h 156"/>
                <a:gd name="T62" fmla="*/ 13 w 156"/>
                <a:gd name="T63" fmla="*/ 79 h 156"/>
                <a:gd name="T64" fmla="*/ 31 w 156"/>
                <a:gd name="T65" fmla="*/ 123 h 156"/>
                <a:gd name="T66" fmla="*/ 77 w 156"/>
                <a:gd name="T67" fmla="*/ 142 h 156"/>
                <a:gd name="T68" fmla="*/ 122 w 156"/>
                <a:gd name="T69" fmla="*/ 123 h 156"/>
                <a:gd name="T70" fmla="*/ 142 w 156"/>
                <a:gd name="T71" fmla="*/ 79 h 156"/>
                <a:gd name="T72" fmla="*/ 122 w 156"/>
                <a:gd name="T73" fmla="*/ 31 h 156"/>
                <a:gd name="T74" fmla="*/ 77 w 156"/>
                <a:gd name="T75" fmla="*/ 14 h 156"/>
                <a:gd name="T76" fmla="*/ 103 w 156"/>
                <a:gd name="T77" fmla="*/ 4 h 156"/>
                <a:gd name="T78" fmla="*/ 140 w 156"/>
                <a:gd name="T79" fmla="*/ 31 h 156"/>
                <a:gd name="T80" fmla="*/ 156 w 156"/>
                <a:gd name="T81" fmla="*/ 79 h 156"/>
                <a:gd name="T82" fmla="*/ 140 w 156"/>
                <a:gd name="T83" fmla="*/ 125 h 156"/>
                <a:gd name="T84" fmla="*/ 103 w 156"/>
                <a:gd name="T85" fmla="*/ 152 h 156"/>
                <a:gd name="T86" fmla="*/ 53 w 156"/>
                <a:gd name="T87" fmla="*/ 152 h 156"/>
                <a:gd name="T88" fmla="*/ 13 w 156"/>
                <a:gd name="T89" fmla="*/ 125 h 156"/>
                <a:gd name="T90" fmla="*/ 0 w 156"/>
                <a:gd name="T91" fmla="*/ 79 h 156"/>
                <a:gd name="T92" fmla="*/ 13 w 156"/>
                <a:gd name="T93" fmla="*/ 31 h 156"/>
                <a:gd name="T94" fmla="*/ 53 w 156"/>
                <a:gd name="T95" fmla="*/ 4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6" h="156">
                  <a:moveTo>
                    <a:pt x="61" y="45"/>
                  </a:moveTo>
                  <a:lnTo>
                    <a:pt x="61" y="73"/>
                  </a:lnTo>
                  <a:lnTo>
                    <a:pt x="65" y="73"/>
                  </a:lnTo>
                  <a:lnTo>
                    <a:pt x="69" y="73"/>
                  </a:lnTo>
                  <a:lnTo>
                    <a:pt x="73" y="73"/>
                  </a:lnTo>
                  <a:lnTo>
                    <a:pt x="75" y="73"/>
                  </a:lnTo>
                  <a:lnTo>
                    <a:pt x="81" y="73"/>
                  </a:lnTo>
                  <a:lnTo>
                    <a:pt x="87" y="71"/>
                  </a:lnTo>
                  <a:lnTo>
                    <a:pt x="89" y="67"/>
                  </a:lnTo>
                  <a:lnTo>
                    <a:pt x="93" y="65"/>
                  </a:lnTo>
                  <a:lnTo>
                    <a:pt x="93" y="59"/>
                  </a:lnTo>
                  <a:lnTo>
                    <a:pt x="93" y="57"/>
                  </a:lnTo>
                  <a:lnTo>
                    <a:pt x="93" y="53"/>
                  </a:lnTo>
                  <a:lnTo>
                    <a:pt x="89" y="49"/>
                  </a:lnTo>
                  <a:lnTo>
                    <a:pt x="87" y="47"/>
                  </a:lnTo>
                  <a:lnTo>
                    <a:pt x="81" y="45"/>
                  </a:lnTo>
                  <a:lnTo>
                    <a:pt x="75" y="45"/>
                  </a:lnTo>
                  <a:lnTo>
                    <a:pt x="61" y="45"/>
                  </a:lnTo>
                  <a:close/>
                  <a:moveTo>
                    <a:pt x="73" y="27"/>
                  </a:moveTo>
                  <a:lnTo>
                    <a:pt x="89" y="29"/>
                  </a:lnTo>
                  <a:lnTo>
                    <a:pt x="101" y="35"/>
                  </a:lnTo>
                  <a:lnTo>
                    <a:pt x="109" y="43"/>
                  </a:lnTo>
                  <a:lnTo>
                    <a:pt x="111" y="57"/>
                  </a:lnTo>
                  <a:lnTo>
                    <a:pt x="111" y="59"/>
                  </a:lnTo>
                  <a:lnTo>
                    <a:pt x="111" y="67"/>
                  </a:lnTo>
                  <a:lnTo>
                    <a:pt x="109" y="73"/>
                  </a:lnTo>
                  <a:lnTo>
                    <a:pt x="105" y="79"/>
                  </a:lnTo>
                  <a:lnTo>
                    <a:pt x="99" y="81"/>
                  </a:lnTo>
                  <a:lnTo>
                    <a:pt x="93" y="85"/>
                  </a:lnTo>
                  <a:lnTo>
                    <a:pt x="114" y="119"/>
                  </a:lnTo>
                  <a:lnTo>
                    <a:pt x="114" y="121"/>
                  </a:lnTo>
                  <a:lnTo>
                    <a:pt x="114" y="123"/>
                  </a:lnTo>
                  <a:lnTo>
                    <a:pt x="114" y="123"/>
                  </a:lnTo>
                  <a:lnTo>
                    <a:pt x="113" y="125"/>
                  </a:lnTo>
                  <a:lnTo>
                    <a:pt x="111" y="125"/>
                  </a:lnTo>
                  <a:lnTo>
                    <a:pt x="97" y="125"/>
                  </a:lnTo>
                  <a:lnTo>
                    <a:pt x="95" y="125"/>
                  </a:lnTo>
                  <a:lnTo>
                    <a:pt x="95" y="123"/>
                  </a:lnTo>
                  <a:lnTo>
                    <a:pt x="75" y="89"/>
                  </a:lnTo>
                  <a:lnTo>
                    <a:pt x="73" y="89"/>
                  </a:lnTo>
                  <a:lnTo>
                    <a:pt x="71" y="87"/>
                  </a:lnTo>
                  <a:lnTo>
                    <a:pt x="71" y="87"/>
                  </a:lnTo>
                  <a:lnTo>
                    <a:pt x="69" y="87"/>
                  </a:lnTo>
                  <a:lnTo>
                    <a:pt x="63" y="87"/>
                  </a:lnTo>
                  <a:lnTo>
                    <a:pt x="63" y="121"/>
                  </a:lnTo>
                  <a:lnTo>
                    <a:pt x="63" y="123"/>
                  </a:lnTo>
                  <a:lnTo>
                    <a:pt x="61" y="125"/>
                  </a:lnTo>
                  <a:lnTo>
                    <a:pt x="59" y="125"/>
                  </a:lnTo>
                  <a:lnTo>
                    <a:pt x="45" y="125"/>
                  </a:lnTo>
                  <a:lnTo>
                    <a:pt x="43" y="123"/>
                  </a:lnTo>
                  <a:lnTo>
                    <a:pt x="43" y="121"/>
                  </a:lnTo>
                  <a:lnTo>
                    <a:pt x="43" y="37"/>
                  </a:lnTo>
                  <a:lnTo>
                    <a:pt x="43" y="33"/>
                  </a:lnTo>
                  <a:lnTo>
                    <a:pt x="45" y="31"/>
                  </a:lnTo>
                  <a:lnTo>
                    <a:pt x="49" y="29"/>
                  </a:lnTo>
                  <a:lnTo>
                    <a:pt x="53" y="29"/>
                  </a:lnTo>
                  <a:lnTo>
                    <a:pt x="59" y="29"/>
                  </a:lnTo>
                  <a:lnTo>
                    <a:pt x="67" y="27"/>
                  </a:lnTo>
                  <a:lnTo>
                    <a:pt x="73" y="27"/>
                  </a:lnTo>
                  <a:close/>
                  <a:moveTo>
                    <a:pt x="77" y="14"/>
                  </a:moveTo>
                  <a:lnTo>
                    <a:pt x="51" y="18"/>
                  </a:lnTo>
                  <a:lnTo>
                    <a:pt x="31" y="31"/>
                  </a:lnTo>
                  <a:lnTo>
                    <a:pt x="17" y="53"/>
                  </a:lnTo>
                  <a:lnTo>
                    <a:pt x="13" y="79"/>
                  </a:lnTo>
                  <a:lnTo>
                    <a:pt x="17" y="103"/>
                  </a:lnTo>
                  <a:lnTo>
                    <a:pt x="31" y="123"/>
                  </a:lnTo>
                  <a:lnTo>
                    <a:pt x="51" y="136"/>
                  </a:lnTo>
                  <a:lnTo>
                    <a:pt x="77" y="142"/>
                  </a:lnTo>
                  <a:lnTo>
                    <a:pt x="103" y="136"/>
                  </a:lnTo>
                  <a:lnTo>
                    <a:pt x="122" y="123"/>
                  </a:lnTo>
                  <a:lnTo>
                    <a:pt x="136" y="103"/>
                  </a:lnTo>
                  <a:lnTo>
                    <a:pt x="142" y="79"/>
                  </a:lnTo>
                  <a:lnTo>
                    <a:pt x="136" y="53"/>
                  </a:lnTo>
                  <a:lnTo>
                    <a:pt x="122" y="31"/>
                  </a:lnTo>
                  <a:lnTo>
                    <a:pt x="103" y="18"/>
                  </a:lnTo>
                  <a:lnTo>
                    <a:pt x="77" y="14"/>
                  </a:lnTo>
                  <a:close/>
                  <a:moveTo>
                    <a:pt x="77" y="0"/>
                  </a:moveTo>
                  <a:lnTo>
                    <a:pt x="103" y="4"/>
                  </a:lnTo>
                  <a:lnTo>
                    <a:pt x="122" y="16"/>
                  </a:lnTo>
                  <a:lnTo>
                    <a:pt x="140" y="31"/>
                  </a:lnTo>
                  <a:lnTo>
                    <a:pt x="152" y="53"/>
                  </a:lnTo>
                  <a:lnTo>
                    <a:pt x="156" y="79"/>
                  </a:lnTo>
                  <a:lnTo>
                    <a:pt x="152" y="103"/>
                  </a:lnTo>
                  <a:lnTo>
                    <a:pt x="140" y="125"/>
                  </a:lnTo>
                  <a:lnTo>
                    <a:pt x="122" y="140"/>
                  </a:lnTo>
                  <a:lnTo>
                    <a:pt x="103" y="152"/>
                  </a:lnTo>
                  <a:lnTo>
                    <a:pt x="77" y="156"/>
                  </a:lnTo>
                  <a:lnTo>
                    <a:pt x="53" y="152"/>
                  </a:lnTo>
                  <a:lnTo>
                    <a:pt x="31" y="140"/>
                  </a:lnTo>
                  <a:lnTo>
                    <a:pt x="13" y="125"/>
                  </a:lnTo>
                  <a:lnTo>
                    <a:pt x="4" y="103"/>
                  </a:lnTo>
                  <a:lnTo>
                    <a:pt x="0" y="79"/>
                  </a:lnTo>
                  <a:lnTo>
                    <a:pt x="4" y="53"/>
                  </a:lnTo>
                  <a:lnTo>
                    <a:pt x="13" y="31"/>
                  </a:lnTo>
                  <a:lnTo>
                    <a:pt x="31" y="16"/>
                  </a:lnTo>
                  <a:lnTo>
                    <a:pt x="53" y="4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761343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Full Blee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358467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 marL="0" marR="0" indent="0" algn="l" defTabSz="609585" rtl="0" eaLnBrk="1" fontAlgn="auto" latinLnBrk="0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baseline="0"/>
            </a:lvl1pPr>
          </a:lstStyle>
          <a:p>
            <a:r>
              <a:rPr lang="en-US" dirty="0"/>
              <a:t>Insert photo here. Drag picture to placeholder or click icon to add.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63136" y="6432516"/>
            <a:ext cx="2844800" cy="365125"/>
          </a:xfrm>
        </p:spPr>
        <p:txBody>
          <a:bodyPr/>
          <a:lstStyle/>
          <a:p>
            <a:fld id="{EE2556C5-CE8C-6547-B838-EA80C61A4AF7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607484" y="411797"/>
            <a:ext cx="10972800" cy="1158240"/>
          </a:xfrm>
        </p:spPr>
        <p:txBody>
          <a:bodyPr/>
          <a:lstStyle>
            <a:lvl1pPr>
              <a:defRPr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lang="en-US" dirty="0"/>
              <a:t>28pt Intel Clear Headline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432516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67">
                <a:solidFill>
                  <a:schemeClr val="bg1"/>
                </a:solidFill>
                <a:latin typeface="+mn-lt"/>
              </a:defRPr>
            </a:lvl1pPr>
          </a:lstStyle>
          <a:p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337496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White 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7484" y="2810749"/>
            <a:ext cx="10363200" cy="1362075"/>
          </a:xfrm>
        </p:spPr>
        <p:txBody>
          <a:bodyPr anchor="b" anchorCtr="0">
            <a:noAutofit/>
          </a:bodyPr>
          <a:lstStyle>
            <a:lvl1pPr algn="l">
              <a:lnSpc>
                <a:spcPct val="80000"/>
              </a:lnSpc>
              <a:defRPr sz="7200" b="0" cap="none" spc="0" baseline="0">
                <a:solidFill>
                  <a:schemeClr val="tx2">
                    <a:alpha val="90000"/>
                  </a:schemeClr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54pt Intel Clear Pro</a:t>
            </a:r>
            <a:br>
              <a:rPr lang="en-US" dirty="0"/>
            </a:br>
            <a:r>
              <a:rPr lang="en-US" dirty="0"/>
              <a:t>white section break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07484" y="4321533"/>
            <a:ext cx="10363200" cy="1500187"/>
          </a:xfrm>
        </p:spPr>
        <p:txBody>
          <a:bodyPr anchor="t" anchorCtr="0">
            <a:noAutofit/>
          </a:bodyPr>
          <a:lstStyle>
            <a:lvl1pPr marL="0" indent="0">
              <a:buNone/>
              <a:defRPr sz="2133" b="0" baseline="0">
                <a:solidFill>
                  <a:schemeClr val="accent2"/>
                </a:solidFill>
                <a:latin typeface="+mn-lt"/>
                <a:cs typeface="Intel Clear" panose="020B0604020203020204" pitchFamily="34" charset="0"/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16pt Intel Clear Subhead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E2556C5-CE8C-6547-B838-EA80C61A4AF7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432516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67">
                <a:solidFill>
                  <a:schemeClr val="bg1"/>
                </a:solidFill>
                <a:latin typeface="+mn-lt"/>
              </a:defRPr>
            </a:lvl1pPr>
          </a:lstStyle>
          <a:p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056888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Hero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07484" y="2979843"/>
            <a:ext cx="10363200" cy="1500187"/>
          </a:xfrm>
        </p:spPr>
        <p:txBody>
          <a:bodyPr anchor="t" anchorCtr="0">
            <a:noAutofit/>
          </a:bodyPr>
          <a:lstStyle>
            <a:lvl1pPr marL="0" indent="0">
              <a:buNone/>
              <a:defRPr sz="5333" b="0" baseline="0">
                <a:solidFill>
                  <a:schemeClr val="accent2"/>
                </a:solidFill>
                <a:latin typeface="Intel Clear"/>
                <a:ea typeface="Intel Clear"/>
                <a:cs typeface="Intel Clear"/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40pt Intel Clear Light Body.</a:t>
            </a:r>
            <a:br>
              <a:rPr lang="en-US" dirty="0"/>
            </a:br>
            <a:r>
              <a:rPr lang="en-US" dirty="0"/>
              <a:t>For content that is not a section, but has a big idea in text only.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E2556C5-CE8C-6547-B838-EA80C61A4AF7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07484" y="1469059"/>
            <a:ext cx="10363200" cy="1362075"/>
          </a:xfrm>
        </p:spPr>
        <p:txBody>
          <a:bodyPr anchor="b" anchorCtr="0">
            <a:noAutofit/>
          </a:bodyPr>
          <a:lstStyle>
            <a:lvl1pPr algn="l">
              <a:lnSpc>
                <a:spcPct val="80000"/>
              </a:lnSpc>
              <a:defRPr sz="5333" b="0" cap="none" spc="0" baseline="0">
                <a:solidFill>
                  <a:schemeClr val="tx2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defRPr>
            </a:lvl1pPr>
          </a:lstStyle>
          <a:p>
            <a:r>
              <a:rPr lang="en-US" dirty="0"/>
              <a:t>40pt Intel Clear Heading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432516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67">
                <a:solidFill>
                  <a:schemeClr val="bg1"/>
                </a:solidFill>
                <a:latin typeface="+mn-lt"/>
              </a:defRPr>
            </a:lvl1pPr>
          </a:lstStyle>
          <a:p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3664471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itle Slide with Image">
    <p:bg>
      <p:bgPr>
        <a:gradFill>
          <a:gsLst>
            <a:gs pos="30000">
              <a:schemeClr val="tx2"/>
            </a:gs>
            <a:gs pos="100000">
              <a:srgbClr val="009FDF"/>
            </a:gs>
            <a:gs pos="65000">
              <a:srgbClr val="0071C5"/>
            </a:gs>
          </a:gsLst>
          <a:lin ang="1986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358467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 marL="0" marR="0" indent="0" algn="l" defTabSz="609585" rtl="0" eaLnBrk="1" fontAlgn="auto" latinLnBrk="0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baseline="0"/>
            </a:lvl1pPr>
          </a:lstStyle>
          <a:p>
            <a:r>
              <a:rPr lang="en-US" dirty="0"/>
              <a:t>Insert photo here. Drag picture to placeholder or click icon to add.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602397" y="510892"/>
            <a:ext cx="1664065" cy="1106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592916" y="3305897"/>
            <a:ext cx="10950515" cy="1470025"/>
          </a:xfrm>
        </p:spPr>
        <p:txBody>
          <a:bodyPr lIns="0" rIns="0" anchor="b" anchorCtr="0">
            <a:noAutofit/>
          </a:bodyPr>
          <a:lstStyle>
            <a:lvl1pPr>
              <a:lnSpc>
                <a:spcPct val="80000"/>
              </a:lnSpc>
              <a:defRPr sz="8666" b="0" spc="0" baseline="0">
                <a:solidFill>
                  <a:schemeClr val="bg1">
                    <a:alpha val="90000"/>
                  </a:schemeClr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65pt Intel Clear pro Title</a:t>
            </a:r>
            <a:br>
              <a:rPr lang="en-US" dirty="0"/>
            </a:br>
            <a:r>
              <a:rPr lang="en-US" dirty="0"/>
              <a:t>with image</a:t>
            </a:r>
          </a:p>
        </p:txBody>
      </p:sp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07484" y="4657344"/>
            <a:ext cx="8440283" cy="1233813"/>
          </a:xfrm>
        </p:spPr>
        <p:txBody>
          <a:bodyPr lIns="0" rIns="0">
            <a:noAutofit/>
          </a:bodyPr>
          <a:lstStyle>
            <a:lvl1pPr marL="0" indent="0" algn="l">
              <a:buNone/>
              <a:defRPr sz="2133" b="0" i="0" baseline="0">
                <a:solidFill>
                  <a:schemeClr val="accent3"/>
                </a:solidFill>
                <a:latin typeface="Intel Clear"/>
                <a:cs typeface="Intel Clear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16pt Intel Clear Subhead, Date, Etc.</a:t>
            </a:r>
          </a:p>
        </p:txBody>
      </p:sp>
    </p:spTree>
    <p:extLst>
      <p:ext uri="{BB962C8B-B14F-4D97-AF65-F5344CB8AC3E}">
        <p14:creationId xmlns:p14="http://schemas.microsoft.com/office/powerpoint/2010/main" val="4148845516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607484" y="411797"/>
            <a:ext cx="10972800" cy="1158240"/>
          </a:xfrm>
        </p:spPr>
        <p:txBody>
          <a:bodyPr/>
          <a:lstStyle>
            <a:lvl1pPr>
              <a:defRPr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lang="en-US" dirty="0"/>
              <a:t>28pt Intel Clear Headline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 hasCustomPrompt="1"/>
          </p:nvPr>
        </p:nvSpPr>
        <p:spPr>
          <a:xfrm>
            <a:off x="607484" y="1604434"/>
            <a:ext cx="10970683" cy="4567767"/>
          </a:xfrm>
        </p:spPr>
        <p:txBody>
          <a:bodyPr/>
          <a:lstStyle>
            <a:lvl1pPr>
              <a:defRPr>
                <a:solidFill>
                  <a:srgbClr val="0071C5"/>
                </a:solidFill>
              </a:defRPr>
            </a:lvl1pPr>
            <a:lvl2pPr>
              <a:defRPr sz="2400">
                <a:solidFill>
                  <a:schemeClr val="tx2"/>
                </a:solidFill>
              </a:defRPr>
            </a:lvl2pPr>
            <a:lvl3pPr>
              <a:defRPr sz="2400">
                <a:solidFill>
                  <a:schemeClr val="tx2"/>
                </a:solidFill>
              </a:defRPr>
            </a:lvl3pPr>
            <a:lvl4pPr>
              <a:defRPr sz="2133"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18pt Intel Clear body text</a:t>
            </a:r>
          </a:p>
          <a:p>
            <a:pPr lvl="1"/>
            <a:r>
              <a:rPr lang="en-US" dirty="0"/>
              <a:t>18pt Intel Clear bullet one</a:t>
            </a:r>
          </a:p>
          <a:p>
            <a:pPr lvl="2"/>
            <a:r>
              <a:rPr lang="en-US" dirty="0"/>
              <a:t>18pt Intel Clear sub-bullet</a:t>
            </a:r>
          </a:p>
          <a:p>
            <a:pPr lvl="3"/>
            <a:r>
              <a:rPr lang="en-US" dirty="0"/>
              <a:t>16pt Intel Clear fourth level</a:t>
            </a:r>
          </a:p>
          <a:p>
            <a:pPr lvl="4"/>
            <a:r>
              <a:rPr lang="en-US" dirty="0" err="1"/>
              <a:t>14pt</a:t>
            </a:r>
            <a:r>
              <a:rPr lang="en-US" dirty="0"/>
              <a:t> Intel Clear fifth level</a:t>
            </a: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432516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67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prstClr val="white"/>
                </a:solidFill>
              </a:rPr>
              <a:t>New product announcements embargoed until August 25, 8am Pacific time</a:t>
            </a:r>
          </a:p>
        </p:txBody>
      </p:sp>
    </p:spTree>
    <p:extLst>
      <p:ext uri="{BB962C8B-B14F-4D97-AF65-F5344CB8AC3E}">
        <p14:creationId xmlns:p14="http://schemas.microsoft.com/office/powerpoint/2010/main" val="131409594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wo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5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07485" y="1604433"/>
            <a:ext cx="5342468" cy="4567767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>
                <a:solidFill>
                  <a:schemeClr val="tx2"/>
                </a:solidFill>
              </a:defRPr>
            </a:lvl2pPr>
            <a:lvl3pPr>
              <a:defRPr lang="en-US" sz="1867" dirty="0" smtClean="0">
                <a:solidFill>
                  <a:schemeClr val="tx2"/>
                </a:solidFill>
              </a:defRPr>
            </a:lvl3pPr>
            <a:lvl4pPr>
              <a:defRPr lang="en-US" sz="1600" dirty="0" smtClean="0">
                <a:solidFill>
                  <a:schemeClr val="tx2"/>
                </a:solidFill>
              </a:defRPr>
            </a:lvl4pPr>
            <a:lvl5pPr>
              <a:defRPr lang="en-US" sz="1600" dirty="0">
                <a:solidFill>
                  <a:schemeClr val="tx2"/>
                </a:solidFill>
              </a:defRPr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/>
              <a:t>16pt Intel Clear bullet one</a:t>
            </a:r>
          </a:p>
          <a:p>
            <a:pPr lvl="2"/>
            <a:r>
              <a:rPr lang="en-US" dirty="0" err="1"/>
              <a:t>14pt</a:t>
            </a:r>
            <a:r>
              <a:rPr lang="en-US" dirty="0"/>
              <a:t> Intel Clear third level</a:t>
            </a:r>
          </a:p>
          <a:p>
            <a:pPr lvl="3"/>
            <a:r>
              <a:rPr lang="en-US" dirty="0" err="1"/>
              <a:t>12pt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12pt</a:t>
            </a:r>
            <a:r>
              <a:rPr lang="en-US" dirty="0"/>
              <a:t> Intel Clear fifth level</a:t>
            </a:r>
          </a:p>
        </p:txBody>
      </p:sp>
      <p:sp>
        <p:nvSpPr>
          <p:cNvPr id="8" name="Title 6"/>
          <p:cNvSpPr>
            <a:spLocks noGrp="1"/>
          </p:cNvSpPr>
          <p:nvPr>
            <p:ph type="title" hasCustomPrompt="1"/>
          </p:nvPr>
        </p:nvSpPr>
        <p:spPr>
          <a:xfrm>
            <a:off x="607484" y="411797"/>
            <a:ext cx="10972800" cy="1158240"/>
          </a:xfrm>
        </p:spPr>
        <p:txBody>
          <a:bodyPr/>
          <a:lstStyle>
            <a:lvl1pPr>
              <a:defRPr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lang="en-US" dirty="0"/>
              <a:t>28pt Intel Clear Headline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6441018" y="1257907"/>
            <a:ext cx="4241497" cy="2227933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>
              <a:defRPr sz="2400">
                <a:latin typeface="Intel Clear" panose="020B0604020203020204" pitchFamily="34" charset="0"/>
              </a:defRPr>
            </a:lvl1pPr>
          </a:lstStyle>
          <a:p>
            <a:r>
              <a:rPr lang="en-US" sz="1467">
                <a:latin typeface="Arial"/>
              </a:rPr>
              <a:t>Click icon to add picture</a:t>
            </a:r>
            <a:endParaRPr lang="en-US" sz="1467" dirty="0">
              <a:latin typeface="Arial"/>
            </a:endParaRPr>
          </a:p>
        </p:txBody>
      </p:sp>
      <p:sp>
        <p:nvSpPr>
          <p:cNvPr id="10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6441018" y="3791863"/>
            <a:ext cx="4241497" cy="2227933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>
              <a:defRPr sz="2400">
                <a:latin typeface="Intel Clear" panose="020B0604020203020204" pitchFamily="34" charset="0"/>
              </a:defRPr>
            </a:lvl1pPr>
          </a:lstStyle>
          <a:p>
            <a:r>
              <a:rPr lang="en-US" sz="1467">
                <a:latin typeface="Arial"/>
              </a:rPr>
              <a:t>Click icon to add picture</a:t>
            </a:r>
            <a:endParaRPr lang="en-US" sz="1467" dirty="0">
              <a:latin typeface="Arial"/>
            </a:endParaRP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432516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67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>
                <a:solidFill>
                  <a:prstClr val="white"/>
                </a:solidFill>
              </a:rPr>
              <a:t>New product announcements embargoed until August 25, 8am Pacific time</a:t>
            </a:r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3402054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5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07485" y="1604433"/>
            <a:ext cx="5342468" cy="4567767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>
                <a:solidFill>
                  <a:schemeClr val="tx2"/>
                </a:solidFill>
              </a:defRPr>
            </a:lvl2pPr>
            <a:lvl3pPr>
              <a:defRPr lang="en-US" sz="1867" dirty="0" smtClean="0">
                <a:solidFill>
                  <a:schemeClr val="tx2"/>
                </a:solidFill>
              </a:defRPr>
            </a:lvl3pPr>
            <a:lvl4pPr>
              <a:defRPr lang="en-US" sz="1600" dirty="0" smtClean="0">
                <a:solidFill>
                  <a:schemeClr val="tx2"/>
                </a:solidFill>
              </a:defRPr>
            </a:lvl4pPr>
            <a:lvl5pPr>
              <a:defRPr lang="en-US" sz="1600" dirty="0">
                <a:solidFill>
                  <a:schemeClr val="tx2"/>
                </a:solidFill>
              </a:defRPr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/>
              <a:t>16pt Intel Clear bullet one</a:t>
            </a:r>
          </a:p>
          <a:p>
            <a:pPr lvl="2"/>
            <a:r>
              <a:rPr lang="en-US" dirty="0" err="1"/>
              <a:t>14pt</a:t>
            </a:r>
            <a:r>
              <a:rPr lang="en-US" dirty="0"/>
              <a:t> Intel Clear third level</a:t>
            </a:r>
          </a:p>
          <a:p>
            <a:pPr lvl="3"/>
            <a:r>
              <a:rPr lang="en-US" dirty="0" err="1"/>
              <a:t>12pt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12pt</a:t>
            </a:r>
            <a:r>
              <a:rPr lang="en-US" dirty="0"/>
              <a:t> Intel Clear fifth level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half" idx="13" hasCustomPrompt="1"/>
          </p:nvPr>
        </p:nvSpPr>
        <p:spPr>
          <a:xfrm>
            <a:off x="6237817" y="1604433"/>
            <a:ext cx="5340352" cy="4567767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>
                <a:solidFill>
                  <a:schemeClr val="tx2"/>
                </a:solidFill>
              </a:defRPr>
            </a:lvl2pPr>
            <a:lvl3pPr>
              <a:defRPr lang="en-US" sz="1867" dirty="0" smtClean="0">
                <a:solidFill>
                  <a:schemeClr val="tx2"/>
                </a:solidFill>
              </a:defRPr>
            </a:lvl3pPr>
            <a:lvl4pPr>
              <a:defRPr lang="en-US" sz="1600" dirty="0" smtClean="0">
                <a:solidFill>
                  <a:schemeClr val="tx2"/>
                </a:solidFill>
              </a:defRPr>
            </a:lvl4pPr>
            <a:lvl5pPr>
              <a:defRPr lang="en-US" sz="1600" dirty="0">
                <a:solidFill>
                  <a:schemeClr val="tx2"/>
                </a:solidFill>
              </a:defRPr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/>
              <a:t>16pt Intel Clear bullet one</a:t>
            </a:r>
          </a:p>
          <a:p>
            <a:pPr lvl="2"/>
            <a:r>
              <a:rPr lang="en-US" dirty="0" err="1"/>
              <a:t>14pt</a:t>
            </a:r>
            <a:r>
              <a:rPr lang="en-US" dirty="0"/>
              <a:t> Intel Clear third level</a:t>
            </a:r>
          </a:p>
          <a:p>
            <a:pPr lvl="3"/>
            <a:r>
              <a:rPr lang="en-US" dirty="0" err="1"/>
              <a:t>12pt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12pt</a:t>
            </a:r>
            <a:r>
              <a:rPr lang="en-US" dirty="0"/>
              <a:t> Intel Clear fifth level</a:t>
            </a:r>
          </a:p>
        </p:txBody>
      </p:sp>
      <p:sp>
        <p:nvSpPr>
          <p:cNvPr id="8" name="Title 6"/>
          <p:cNvSpPr>
            <a:spLocks noGrp="1"/>
          </p:cNvSpPr>
          <p:nvPr>
            <p:ph type="title" hasCustomPrompt="1"/>
          </p:nvPr>
        </p:nvSpPr>
        <p:spPr>
          <a:xfrm>
            <a:off x="607484" y="411797"/>
            <a:ext cx="10972800" cy="1158240"/>
          </a:xfrm>
        </p:spPr>
        <p:txBody>
          <a:bodyPr/>
          <a:lstStyle>
            <a:lvl1pPr>
              <a:defRPr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lang="en-US" dirty="0"/>
              <a:t>28pt Intel Clear Headline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432516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67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>
                <a:solidFill>
                  <a:prstClr val="white"/>
                </a:solidFill>
              </a:rPr>
              <a:t>New product announcements embargoed until August 25, 8am Pacific time</a:t>
            </a:r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5222160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Quote with Attribu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07485" y="1604434"/>
            <a:ext cx="10970684" cy="4567767"/>
          </a:xfrm>
        </p:spPr>
        <p:txBody>
          <a:bodyPr anchor="ctr" anchorCtr="0"/>
          <a:lstStyle>
            <a:lvl1pPr marL="253994" indent="-253994">
              <a:defRPr sz="4800" b="1" baseline="0">
                <a:solidFill>
                  <a:schemeClr val="accent1"/>
                </a:solidFill>
                <a:latin typeface="+mn-lt"/>
                <a:cs typeface="Intel Clear"/>
              </a:defRPr>
            </a:lvl1pPr>
            <a:lvl2pPr marL="556670" indent="-300559">
              <a:buFont typeface="Intel Clear" pitchFamily="34" charset="0"/>
              <a:buChar char="–"/>
              <a:defRPr sz="1600" baseline="0">
                <a:latin typeface="+mn-lt"/>
                <a:cs typeface="Intel Clear" panose="020B0604020203020204" pitchFamily="34" charset="0"/>
              </a:defRPr>
            </a:lvl2pPr>
            <a:lvl3pPr marL="914377" indent="-304792">
              <a:buFont typeface="Intel Clear" pitchFamily="34" charset="0"/>
              <a:buChar char="–"/>
              <a:defRPr sz="1600">
                <a:latin typeface="+mn-lt"/>
              </a:defRPr>
            </a:lvl3pPr>
            <a:lvl4pPr>
              <a:buFont typeface="Intel Clear" pitchFamily="34" charset="0"/>
              <a:buChar char="–"/>
              <a:defRPr sz="1467">
                <a:latin typeface="+mn-lt"/>
              </a:defRPr>
            </a:lvl4pPr>
            <a:lvl5pPr>
              <a:buFont typeface="Intel Clear" pitchFamily="34" charset="0"/>
              <a:buChar char="–"/>
              <a:defRPr sz="1400">
                <a:latin typeface="+mn-lt"/>
              </a:defRPr>
            </a:lvl5pPr>
          </a:lstStyle>
          <a:p>
            <a:pPr lvl="0"/>
            <a:r>
              <a:rPr lang="en-US" dirty="0"/>
              <a:t>“36pt Intel Clear Bold Text”</a:t>
            </a:r>
          </a:p>
          <a:p>
            <a:pPr lvl="1"/>
            <a:r>
              <a:rPr lang="en-US" dirty="0" err="1"/>
              <a:t>12pt</a:t>
            </a:r>
            <a:r>
              <a:rPr lang="en-US" dirty="0"/>
              <a:t> Attribution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607484" y="411797"/>
            <a:ext cx="10972800" cy="1158240"/>
          </a:xfrm>
        </p:spPr>
        <p:txBody>
          <a:bodyPr/>
          <a:lstStyle>
            <a:lvl1pPr>
              <a:defRPr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lang="en-US" dirty="0"/>
              <a:t>28pt Intel Clear Headline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432516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67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>
                <a:solidFill>
                  <a:prstClr val="white"/>
                </a:solidFill>
              </a:rPr>
              <a:t>New product announcements embargoed until August 25, 8am Pacific time</a:t>
            </a:r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4929510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Full Blee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358467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 marL="0" marR="0" indent="0" algn="l" defTabSz="609585" rtl="0" eaLnBrk="1" fontAlgn="auto" latinLnBrk="0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baseline="0"/>
            </a:lvl1pPr>
          </a:lstStyle>
          <a:p>
            <a:r>
              <a:rPr lang="en-US" dirty="0"/>
              <a:t>Insert photo here. Drag picture to placeholder or click icon to add.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63136" y="6432516"/>
            <a:ext cx="2844800" cy="365125"/>
          </a:xfrm>
        </p:spPr>
        <p:txBody>
          <a:bodyPr/>
          <a:lstStyle/>
          <a:p>
            <a:fld id="{EE2556C5-CE8C-6547-B838-EA80C61A4AF7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607484" y="411797"/>
            <a:ext cx="10972800" cy="1158240"/>
          </a:xfrm>
        </p:spPr>
        <p:txBody>
          <a:bodyPr/>
          <a:lstStyle>
            <a:lvl1pPr>
              <a:defRPr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lang="en-US" dirty="0"/>
              <a:t>28pt Intel Clear Headline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432516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67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>
                <a:solidFill>
                  <a:prstClr val="white"/>
                </a:solidFill>
              </a:rPr>
              <a:t>New product announcements embargoed until August 25, 8am Pacific time</a:t>
            </a:r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3559820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ext and Bottom Half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3432175"/>
            <a:ext cx="12192000" cy="2926292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 marL="0" marR="0" indent="0" algn="l" defTabSz="609585" rtl="0" eaLnBrk="1" fontAlgn="auto" latinLnBrk="0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baseline="0"/>
            </a:lvl1pPr>
          </a:lstStyle>
          <a:p>
            <a:r>
              <a:rPr lang="en-US" dirty="0"/>
              <a:t>Insert photo here. Drag picture to placeholder or click icon to add.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63136" y="6432516"/>
            <a:ext cx="2844800" cy="365125"/>
          </a:xfrm>
        </p:spPr>
        <p:txBody>
          <a:bodyPr/>
          <a:lstStyle/>
          <a:p>
            <a:fld id="{EE2556C5-CE8C-6547-B838-EA80C61A4AF7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8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07485" y="1604433"/>
            <a:ext cx="5342468" cy="1745720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>
                <a:solidFill>
                  <a:schemeClr val="tx2"/>
                </a:solidFill>
              </a:defRPr>
            </a:lvl2pPr>
            <a:lvl3pPr>
              <a:defRPr lang="en-US" sz="1867" dirty="0" smtClean="0">
                <a:solidFill>
                  <a:schemeClr val="tx2"/>
                </a:solidFill>
              </a:defRPr>
            </a:lvl3pPr>
            <a:lvl4pPr>
              <a:defRPr lang="en-US" sz="1600" dirty="0" smtClean="0">
                <a:solidFill>
                  <a:schemeClr val="tx2"/>
                </a:solidFill>
              </a:defRPr>
            </a:lvl4pPr>
            <a:lvl5pPr>
              <a:defRPr lang="en-US" sz="1600" dirty="0">
                <a:solidFill>
                  <a:schemeClr val="tx2"/>
                </a:solidFill>
              </a:defRPr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/>
              <a:t>16pt Intel Clear bullet one</a:t>
            </a:r>
          </a:p>
          <a:p>
            <a:pPr lvl="2"/>
            <a:r>
              <a:rPr lang="en-US" dirty="0" err="1"/>
              <a:t>14pt</a:t>
            </a:r>
            <a:r>
              <a:rPr lang="en-US" dirty="0"/>
              <a:t> Intel Clear third level</a:t>
            </a:r>
          </a:p>
          <a:p>
            <a:pPr lvl="3"/>
            <a:r>
              <a:rPr lang="en-US" dirty="0" err="1"/>
              <a:t>12pt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12pt</a:t>
            </a:r>
            <a:r>
              <a:rPr lang="en-US" dirty="0"/>
              <a:t> Intel Clear fifth level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sz="half" idx="15" hasCustomPrompt="1"/>
          </p:nvPr>
        </p:nvSpPr>
        <p:spPr>
          <a:xfrm>
            <a:off x="6237817" y="1604433"/>
            <a:ext cx="5340352" cy="1745720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>
                <a:solidFill>
                  <a:schemeClr val="tx2"/>
                </a:solidFill>
              </a:defRPr>
            </a:lvl2pPr>
            <a:lvl3pPr>
              <a:defRPr lang="en-US" sz="1867" dirty="0" smtClean="0">
                <a:solidFill>
                  <a:schemeClr val="tx2"/>
                </a:solidFill>
              </a:defRPr>
            </a:lvl3pPr>
            <a:lvl4pPr>
              <a:defRPr lang="en-US" sz="1600" dirty="0" smtClean="0">
                <a:solidFill>
                  <a:schemeClr val="tx2"/>
                </a:solidFill>
              </a:defRPr>
            </a:lvl4pPr>
            <a:lvl5pPr>
              <a:defRPr lang="en-US" sz="1600" dirty="0">
                <a:solidFill>
                  <a:schemeClr val="tx2"/>
                </a:solidFill>
              </a:defRPr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/>
              <a:t>16pt Intel Clear bullet one</a:t>
            </a:r>
          </a:p>
          <a:p>
            <a:pPr lvl="2"/>
            <a:r>
              <a:rPr lang="en-US" dirty="0" err="1"/>
              <a:t>14pt</a:t>
            </a:r>
            <a:r>
              <a:rPr lang="en-US" dirty="0"/>
              <a:t> Intel Clear third level</a:t>
            </a:r>
          </a:p>
          <a:p>
            <a:pPr lvl="3"/>
            <a:r>
              <a:rPr lang="en-US" dirty="0" err="1"/>
              <a:t>12pt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12pt</a:t>
            </a:r>
            <a:r>
              <a:rPr lang="en-US" dirty="0"/>
              <a:t> Intel Clear fifth level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1345983" y="6634394"/>
            <a:ext cx="184731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333" dirty="0">
              <a:solidFill>
                <a:srgbClr val="003C71"/>
              </a:solidFill>
              <a:cs typeface="Intel Clear"/>
            </a:endParaRPr>
          </a:p>
        </p:txBody>
      </p:sp>
      <p:sp>
        <p:nvSpPr>
          <p:cNvPr id="10" name="Title 6"/>
          <p:cNvSpPr>
            <a:spLocks noGrp="1"/>
          </p:cNvSpPr>
          <p:nvPr>
            <p:ph type="title" hasCustomPrompt="1"/>
          </p:nvPr>
        </p:nvSpPr>
        <p:spPr>
          <a:xfrm>
            <a:off x="607484" y="411797"/>
            <a:ext cx="10972800" cy="1158240"/>
          </a:xfrm>
        </p:spPr>
        <p:txBody>
          <a:bodyPr/>
          <a:lstStyle>
            <a:lvl1pPr>
              <a:defRPr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lang="en-US" dirty="0"/>
              <a:t>28pt Intel Clear Headline</a:t>
            </a: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432516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67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>
                <a:solidFill>
                  <a:prstClr val="white"/>
                </a:solidFill>
              </a:rPr>
              <a:t>New product announcements embargoed until August 25, 8am Pacific time</a:t>
            </a:r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34004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Text Content - dark gradient">
    <p:bg>
      <p:bgPr>
        <a:gradFill>
          <a:gsLst>
            <a:gs pos="19000">
              <a:schemeClr val="bg2"/>
            </a:gs>
            <a:gs pos="100000">
              <a:schemeClr val="bg2">
                <a:lumMod val="30000"/>
              </a:schemeClr>
            </a:gs>
            <a:gs pos="0">
              <a:schemeClr val="bg2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71952" y="6185101"/>
            <a:ext cx="11248101" cy="222240"/>
          </a:xfrm>
        </p:spPr>
        <p:txBody>
          <a:bodyPr wrap="square" anchor="b" anchorCtr="0">
            <a:spAutoFit/>
          </a:bodyPr>
          <a:lstStyle>
            <a:lvl1pPr marL="0" indent="0">
              <a:lnSpc>
                <a:spcPct val="75000"/>
              </a:lnSpc>
              <a:spcBef>
                <a:spcPts val="0"/>
              </a:spcBef>
              <a:buFont typeface="Arial" pitchFamily="34" charset="0"/>
              <a:buNone/>
              <a:defRPr sz="1067">
                <a:solidFill>
                  <a:schemeClr val="tx1">
                    <a:lumMod val="75000"/>
                  </a:schemeClr>
                </a:solidFill>
                <a:latin typeface="+mn-lt"/>
              </a:defRPr>
            </a:lvl1pPr>
            <a:lvl2pPr marL="228584" indent="-152388">
              <a:defRPr sz="1200"/>
            </a:lvl2pPr>
            <a:lvl3pPr marL="457167" indent="-152388">
              <a:defRPr sz="1200"/>
            </a:lvl3pPr>
            <a:lvl4pPr marL="685750" indent="-152388">
              <a:defRPr sz="1200"/>
            </a:lvl4pPr>
            <a:lvl5pPr marL="914332" indent="-152388">
              <a:defRPr sz="1200"/>
            </a:lvl5pPr>
          </a:lstStyle>
          <a:p>
            <a:pPr lvl="0"/>
            <a:r>
              <a:rPr lang="en-US" dirty="0"/>
              <a:t>Click to edit footnote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4"/>
          </p:nvPr>
        </p:nvSpPr>
        <p:spPr>
          <a:xfrm>
            <a:off x="11797793" y="6553186"/>
            <a:ext cx="170987" cy="164148"/>
          </a:xfrm>
          <a:prstGeom prst="rect">
            <a:avLst/>
          </a:prstGeom>
        </p:spPr>
        <p:txBody>
          <a:bodyPr/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fld id="{FD44707B-D922-47D5-BD24-D96E91B70543}" type="slidenum">
              <a:rPr>
                <a:solidFill>
                  <a:prstClr val="white"/>
                </a:solidFill>
              </a:rPr>
              <a:pPr eaLnBrk="0" fontAlgn="base" hangingPunct="0">
                <a:spcBef>
                  <a:spcPct val="50000"/>
                </a:spcBef>
                <a:spcAft>
                  <a:spcPct val="0"/>
                </a:spcAft>
              </a:pPr>
              <a:t>‹#›</a:t>
            </a:fld>
            <a:endParaRPr dirty="0">
              <a:solidFill>
                <a:prstClr val="white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>
          <a:xfrm>
            <a:off x="471951" y="1233489"/>
            <a:ext cx="11248563" cy="4649787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Intel Clear Light" panose="020B0404020203020204" pitchFamily="34" charset="0"/>
                <a:ea typeface="Intel Clear Light" panose="020B0404020203020204" pitchFamily="34" charset="0"/>
                <a:cs typeface="Intel Clear Light" panose="020B0404020203020204" pitchFamily="34" charset="0"/>
              </a:defRPr>
            </a:lvl1pPr>
            <a:lvl2pPr>
              <a:defRPr>
                <a:solidFill>
                  <a:schemeClr val="tx1"/>
                </a:solidFill>
                <a:latin typeface="Intel Clear Light" panose="020B0404020203020204" pitchFamily="34" charset="0"/>
                <a:ea typeface="Intel Clear Light" panose="020B0404020203020204" pitchFamily="34" charset="0"/>
                <a:cs typeface="Intel Clear Light" panose="020B0404020203020204" pitchFamily="34" charset="0"/>
              </a:defRPr>
            </a:lvl2pPr>
            <a:lvl3pPr>
              <a:defRPr>
                <a:solidFill>
                  <a:schemeClr val="tx1"/>
                </a:solidFill>
                <a:latin typeface="Intel Clear Light" panose="020B0404020203020204" pitchFamily="34" charset="0"/>
                <a:ea typeface="Intel Clear Light" panose="020B0404020203020204" pitchFamily="34" charset="0"/>
                <a:cs typeface="Intel Clear Light" panose="020B0404020203020204" pitchFamily="34" charset="0"/>
              </a:defRPr>
            </a:lvl3pPr>
            <a:lvl4pPr>
              <a:defRPr>
                <a:solidFill>
                  <a:schemeClr val="tx1"/>
                </a:solidFill>
                <a:latin typeface="Intel Clear Light" panose="020B0404020203020204" pitchFamily="34" charset="0"/>
                <a:ea typeface="Intel Clear Light" panose="020B0404020203020204" pitchFamily="34" charset="0"/>
                <a:cs typeface="Intel Clear Light" panose="020B0404020203020204" pitchFamily="34" charset="0"/>
              </a:defRPr>
            </a:lvl4pPr>
            <a:lvl5pPr>
              <a:defRPr>
                <a:solidFill>
                  <a:schemeClr val="tx1"/>
                </a:solidFill>
                <a:latin typeface="Intel Clear Light" panose="020B0404020203020204" pitchFamily="34" charset="0"/>
                <a:ea typeface="Intel Clear Light" panose="020B0404020203020204" pitchFamily="34" charset="0"/>
                <a:cs typeface="Intel Clear Light" panose="020B0404020203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102577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ext and Righ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6237818" y="2"/>
            <a:ext cx="5954183" cy="6358465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Insert photo here. Drag picture to placeholder or click icon to add.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7484" y="411797"/>
            <a:ext cx="5342467" cy="1158240"/>
          </a:xfrm>
        </p:spPr>
        <p:txBody>
          <a:bodyPr>
            <a:noAutofit/>
          </a:bodyPr>
          <a:lstStyle>
            <a:lvl1pPr>
              <a:defRPr sz="3733"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lang="en-US" dirty="0"/>
              <a:t>28pt Intel Clear Headline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63136" y="6432516"/>
            <a:ext cx="2844800" cy="365125"/>
          </a:xfrm>
        </p:spPr>
        <p:txBody>
          <a:bodyPr/>
          <a:lstStyle/>
          <a:p>
            <a:fld id="{EE2556C5-CE8C-6547-B838-EA80C61A4AF7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7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07485" y="1766992"/>
            <a:ext cx="5342467" cy="4567767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>
                <a:solidFill>
                  <a:schemeClr val="tx2"/>
                </a:solidFill>
              </a:defRPr>
            </a:lvl2pPr>
            <a:lvl3pPr>
              <a:defRPr lang="en-US" sz="1867" dirty="0" smtClean="0">
                <a:solidFill>
                  <a:schemeClr val="tx2"/>
                </a:solidFill>
              </a:defRPr>
            </a:lvl3pPr>
            <a:lvl4pPr>
              <a:defRPr lang="en-US" sz="1600" dirty="0" smtClean="0">
                <a:solidFill>
                  <a:schemeClr val="tx2"/>
                </a:solidFill>
              </a:defRPr>
            </a:lvl4pPr>
            <a:lvl5pPr>
              <a:defRPr lang="en-US" sz="1600" dirty="0">
                <a:solidFill>
                  <a:schemeClr val="tx2"/>
                </a:solidFill>
              </a:defRPr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/>
              <a:t>16pt Intel Clear bullet one</a:t>
            </a:r>
          </a:p>
          <a:p>
            <a:pPr lvl="2"/>
            <a:r>
              <a:rPr lang="en-US" dirty="0" err="1"/>
              <a:t>14pt</a:t>
            </a:r>
            <a:r>
              <a:rPr lang="en-US" dirty="0"/>
              <a:t> Intel Clear third level</a:t>
            </a:r>
          </a:p>
          <a:p>
            <a:pPr lvl="3"/>
            <a:r>
              <a:rPr lang="en-US" dirty="0" err="1"/>
              <a:t>12pt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12pt</a:t>
            </a:r>
            <a:r>
              <a:rPr lang="en-US" dirty="0"/>
              <a:t> Intel Clear fifth level</a:t>
            </a: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432516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67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>
                <a:solidFill>
                  <a:prstClr val="white"/>
                </a:solidFill>
              </a:rPr>
              <a:t>New product announcements embargoed until August 25, 8am Pacific time</a:t>
            </a:r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5918394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White 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7484" y="2810749"/>
            <a:ext cx="10363200" cy="1362075"/>
          </a:xfrm>
        </p:spPr>
        <p:txBody>
          <a:bodyPr anchor="b" anchorCtr="0">
            <a:noAutofit/>
          </a:bodyPr>
          <a:lstStyle>
            <a:lvl1pPr algn="l">
              <a:lnSpc>
                <a:spcPct val="80000"/>
              </a:lnSpc>
              <a:defRPr sz="7200" b="0" cap="none" spc="0" baseline="0">
                <a:solidFill>
                  <a:schemeClr val="tx2">
                    <a:alpha val="90000"/>
                  </a:schemeClr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54pt Intel Clear Pro</a:t>
            </a:r>
            <a:br>
              <a:rPr lang="en-US" dirty="0"/>
            </a:br>
            <a:r>
              <a:rPr lang="en-US" dirty="0"/>
              <a:t>white section break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07484" y="4321533"/>
            <a:ext cx="10363200" cy="1500187"/>
          </a:xfrm>
        </p:spPr>
        <p:txBody>
          <a:bodyPr anchor="t" anchorCtr="0">
            <a:noAutofit/>
          </a:bodyPr>
          <a:lstStyle>
            <a:lvl1pPr marL="0" indent="0">
              <a:buNone/>
              <a:defRPr sz="2133" b="0" baseline="0">
                <a:solidFill>
                  <a:schemeClr val="accent2"/>
                </a:solidFill>
                <a:latin typeface="+mn-lt"/>
                <a:cs typeface="Intel Clear" panose="020B0604020203020204" pitchFamily="34" charset="0"/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16pt Intel Clear Subhead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E2556C5-CE8C-6547-B838-EA80C61A4AF7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432516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67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>
                <a:solidFill>
                  <a:prstClr val="white"/>
                </a:solidFill>
              </a:rPr>
              <a:t>New product announcements embargoed until August 25, 8am Pacific time</a:t>
            </a:r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5804147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Hero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07484" y="2979843"/>
            <a:ext cx="10363200" cy="1500187"/>
          </a:xfrm>
        </p:spPr>
        <p:txBody>
          <a:bodyPr anchor="t" anchorCtr="0">
            <a:noAutofit/>
          </a:bodyPr>
          <a:lstStyle>
            <a:lvl1pPr marL="0" indent="0">
              <a:buNone/>
              <a:defRPr sz="5333" b="0" baseline="0">
                <a:solidFill>
                  <a:schemeClr val="accent2"/>
                </a:solidFill>
                <a:latin typeface="Intel Clear"/>
                <a:ea typeface="Intel Clear"/>
                <a:cs typeface="Intel Clear"/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40pt Intel Clear Light Body.</a:t>
            </a:r>
            <a:br>
              <a:rPr lang="en-US" dirty="0"/>
            </a:br>
            <a:r>
              <a:rPr lang="en-US" dirty="0"/>
              <a:t>For content that is not a section, but has a big idea in text only.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E2556C5-CE8C-6547-B838-EA80C61A4AF7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07484" y="1469059"/>
            <a:ext cx="10363200" cy="1362075"/>
          </a:xfrm>
        </p:spPr>
        <p:txBody>
          <a:bodyPr anchor="b" anchorCtr="0">
            <a:noAutofit/>
          </a:bodyPr>
          <a:lstStyle>
            <a:lvl1pPr algn="l">
              <a:lnSpc>
                <a:spcPct val="80000"/>
              </a:lnSpc>
              <a:defRPr sz="5333" b="0" cap="none" spc="0" baseline="0">
                <a:solidFill>
                  <a:schemeClr val="tx2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defRPr>
            </a:lvl1pPr>
          </a:lstStyle>
          <a:p>
            <a:r>
              <a:rPr lang="en-US" dirty="0"/>
              <a:t>40pt Intel Clear Heading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432516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67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>
                <a:solidFill>
                  <a:prstClr val="white"/>
                </a:solidFill>
              </a:rPr>
              <a:t>New product announcements embargoed until August 25, 8am Pacific time</a:t>
            </a:r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9442627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Title 6"/>
          <p:cNvSpPr>
            <a:spLocks noGrp="1"/>
          </p:cNvSpPr>
          <p:nvPr>
            <p:ph type="title" hasCustomPrompt="1"/>
          </p:nvPr>
        </p:nvSpPr>
        <p:spPr>
          <a:xfrm>
            <a:off x="607484" y="411797"/>
            <a:ext cx="10972800" cy="1158240"/>
          </a:xfrm>
        </p:spPr>
        <p:txBody>
          <a:bodyPr/>
          <a:lstStyle>
            <a:lvl1pPr>
              <a:defRPr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lang="en-US" dirty="0"/>
              <a:t>28pt Intel Clear Headline</a:t>
            </a: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432516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67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>
                <a:solidFill>
                  <a:prstClr val="white"/>
                </a:solidFill>
              </a:rPr>
              <a:t>New product announcements embargoed until August 25, 8am Pacific time</a:t>
            </a:r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0413240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432516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67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>
                <a:solidFill>
                  <a:prstClr val="white"/>
                </a:solidFill>
              </a:rPr>
              <a:t>New product announcements embargoed until August 25, 8am Pacific time</a:t>
            </a:r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8177443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07485" y="1601789"/>
            <a:ext cx="10970683" cy="4570411"/>
          </a:xfrm>
        </p:spPr>
        <p:txBody>
          <a:bodyPr/>
          <a:lstStyle>
            <a:lvl1pPr marL="0" marR="0" indent="0" algn="l" defTabSz="457189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lvl1pPr>
            <a:lvl2pPr>
              <a:defRPr lang="en-US" sz="1800" kern="1200" baseline="0" dirty="0" err="1" smtClean="0">
                <a:solidFill>
                  <a:schemeClr val="tx2"/>
                </a:solidFill>
                <a:latin typeface="+mn-lt"/>
                <a:ea typeface="+mn-ea"/>
                <a:cs typeface="Intel Clear" panose="020B0604020203020204" pitchFamily="34" charset="0"/>
              </a:defRPr>
            </a:lvl2pPr>
            <a:lvl3pPr marL="571486" indent="-228594">
              <a:defRPr lang="en-US" sz="1800" kern="1200" dirty="0" smtClean="0">
                <a:solidFill>
                  <a:schemeClr val="tx2"/>
                </a:solidFill>
                <a:latin typeface="+mn-lt"/>
                <a:ea typeface="+mn-ea"/>
                <a:cs typeface="Intel Clear" panose="020B0604020203020204" pitchFamily="34" charset="0"/>
              </a:defRPr>
            </a:lvl3pPr>
            <a:lvl4pPr>
              <a:defRPr/>
            </a:lvl4pPr>
            <a:lvl5pPr>
              <a:defRPr/>
            </a:lvl5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dirty="0" err="1"/>
              <a:t>22pt</a:t>
            </a:r>
            <a:r>
              <a:rPr lang="en-US" dirty="0"/>
              <a:t> Intel Clear body text</a:t>
            </a:r>
          </a:p>
          <a:p>
            <a:pPr lvl="1"/>
            <a:r>
              <a:rPr lang="en-US" dirty="0" err="1"/>
              <a:t>18pt</a:t>
            </a:r>
            <a:r>
              <a:rPr lang="en-US" dirty="0"/>
              <a:t> Intel Clear bullet one</a:t>
            </a:r>
          </a:p>
          <a:p>
            <a:pPr marL="571486" lvl="2" indent="-228594" algn="l" defTabSz="457189" rtl="0" eaLnBrk="1" latinLnBrk="0" hangingPunct="1">
              <a:spcBef>
                <a:spcPts val="800"/>
              </a:spcBef>
              <a:buFont typeface="Wingdings" charset="2"/>
              <a:buChar char="§"/>
            </a:pPr>
            <a:r>
              <a:rPr lang="en-US" dirty="0" err="1"/>
              <a:t>18pt</a:t>
            </a:r>
            <a:r>
              <a:rPr lang="en-US" dirty="0"/>
              <a:t> Intel Clear sub-bullet</a:t>
            </a:r>
          </a:p>
          <a:p>
            <a:pPr lvl="3"/>
            <a:r>
              <a:rPr lang="en-US" dirty="0" err="1"/>
              <a:t>16pt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14pt</a:t>
            </a:r>
            <a:r>
              <a:rPr lang="en-US" dirty="0"/>
              <a:t> Intel Clear 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422184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/>
              <a:t>36pt</a:t>
            </a:r>
            <a:r>
              <a:rPr lang="en-US" dirty="0"/>
              <a:t> Intel Clear Light Headline</a:t>
            </a:r>
          </a:p>
        </p:txBody>
      </p:sp>
    </p:spTree>
    <p:extLst>
      <p:ext uri="{BB962C8B-B14F-4D97-AF65-F5344CB8AC3E}">
        <p14:creationId xmlns:p14="http://schemas.microsoft.com/office/powerpoint/2010/main" val="53086676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Large Bullet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422184"/>
            <a:ext cx="3860800" cy="365125"/>
          </a:xfrm>
          <a:prstGeom prst="rect">
            <a:avLst/>
          </a:prstGeom>
        </p:spPr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Intel Confidential 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607484" y="411797"/>
            <a:ext cx="10972800" cy="115824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err="1"/>
              <a:t>28pt</a:t>
            </a:r>
            <a:r>
              <a:rPr lang="en-US" dirty="0"/>
              <a:t> Intel Clear Light Headline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 hasCustomPrompt="1"/>
          </p:nvPr>
        </p:nvSpPr>
        <p:spPr>
          <a:xfrm>
            <a:off x="607484" y="1604434"/>
            <a:ext cx="10970683" cy="4567767"/>
          </a:xfrm>
        </p:spPr>
        <p:txBody>
          <a:bodyPr/>
          <a:lstStyle>
            <a:lvl2pPr>
              <a:defRPr sz="2400"/>
            </a:lvl2pPr>
            <a:lvl3pPr>
              <a:defRPr sz="2400"/>
            </a:lvl3pPr>
            <a:lvl4pPr>
              <a:defRPr sz="2133"/>
            </a:lvl4pPr>
          </a:lstStyle>
          <a:p>
            <a:pPr lvl="0"/>
            <a:r>
              <a:rPr lang="en-US" dirty="0"/>
              <a:t>18pt Intel Clear body text</a:t>
            </a:r>
          </a:p>
          <a:p>
            <a:pPr lvl="1"/>
            <a:r>
              <a:rPr lang="en-US" dirty="0"/>
              <a:t>18pt Intel Clear bullet one</a:t>
            </a:r>
          </a:p>
          <a:p>
            <a:pPr lvl="2"/>
            <a:r>
              <a:rPr lang="en-US" dirty="0"/>
              <a:t>18pt Intel Clear sub-bullet</a:t>
            </a:r>
          </a:p>
          <a:p>
            <a:pPr lvl="3"/>
            <a:r>
              <a:rPr lang="en-US" dirty="0"/>
              <a:t>16pt Intel Clear fourth level</a:t>
            </a:r>
          </a:p>
          <a:p>
            <a:pPr lvl="4"/>
            <a:r>
              <a:rPr lang="en-US" dirty="0" err="1"/>
              <a:t>14pt</a:t>
            </a:r>
            <a:r>
              <a:rPr lang="en-US" dirty="0"/>
              <a:t> Intel Clear fifth level</a:t>
            </a:r>
          </a:p>
        </p:txBody>
      </p:sp>
    </p:spTree>
    <p:extLst>
      <p:ext uri="{BB962C8B-B14F-4D97-AF65-F5344CB8AC3E}">
        <p14:creationId xmlns:p14="http://schemas.microsoft.com/office/powerpoint/2010/main" val="2066293947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and 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607484" y="411797"/>
            <a:ext cx="10972800" cy="1158240"/>
          </a:xfrm>
        </p:spPr>
        <p:txBody>
          <a:bodyPr/>
          <a:lstStyle>
            <a:lvl1pPr>
              <a:defRPr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lang="en-US" dirty="0"/>
              <a:t>28pt Intel Clear Headline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 hasCustomPrompt="1"/>
          </p:nvPr>
        </p:nvSpPr>
        <p:spPr>
          <a:xfrm>
            <a:off x="607484" y="1604434"/>
            <a:ext cx="10970683" cy="4567767"/>
          </a:xfrm>
        </p:spPr>
        <p:txBody>
          <a:bodyPr/>
          <a:lstStyle>
            <a:lvl1pPr>
              <a:defRPr>
                <a:solidFill>
                  <a:srgbClr val="0071C5"/>
                </a:solidFill>
              </a:defRPr>
            </a:lvl1pPr>
            <a:lvl2pPr>
              <a:defRPr sz="2400">
                <a:solidFill>
                  <a:schemeClr val="tx2"/>
                </a:solidFill>
              </a:defRPr>
            </a:lvl2pPr>
            <a:lvl3pPr>
              <a:defRPr sz="2400">
                <a:solidFill>
                  <a:schemeClr val="tx2"/>
                </a:solidFill>
              </a:defRPr>
            </a:lvl3pPr>
            <a:lvl4pPr>
              <a:defRPr sz="2133"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18pt Intel Clear body text</a:t>
            </a:r>
          </a:p>
          <a:p>
            <a:pPr lvl="1"/>
            <a:r>
              <a:rPr lang="en-US" dirty="0"/>
              <a:t>18pt Intel Clear bullet one</a:t>
            </a:r>
          </a:p>
          <a:p>
            <a:pPr lvl="2"/>
            <a:r>
              <a:rPr lang="en-US" dirty="0"/>
              <a:t>18pt Intel Clear sub-bullet</a:t>
            </a:r>
          </a:p>
          <a:p>
            <a:pPr lvl="3"/>
            <a:r>
              <a:rPr lang="en-US" dirty="0"/>
              <a:t>16pt Intel Clear fourth level</a:t>
            </a:r>
          </a:p>
          <a:p>
            <a:pPr lvl="4"/>
            <a:r>
              <a:rPr lang="en-US" dirty="0" err="1"/>
              <a:t>14pt</a:t>
            </a:r>
            <a:r>
              <a:rPr lang="en-US" dirty="0"/>
              <a:t> Intel Clear fifth level</a:t>
            </a: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432516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67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prstClr val="white"/>
                </a:solidFill>
              </a:rPr>
              <a:t>New product announcements embargoed until Sept. 12, 2017 8am Pacific time</a:t>
            </a:r>
          </a:p>
        </p:txBody>
      </p:sp>
    </p:spTree>
    <p:extLst>
      <p:ext uri="{BB962C8B-B14F-4D97-AF65-F5344CB8AC3E}">
        <p14:creationId xmlns:p14="http://schemas.microsoft.com/office/powerpoint/2010/main" val="4264819646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/>
              <a:t>28pt</a:t>
            </a:r>
            <a:r>
              <a:rPr lang="en-US" dirty="0"/>
              <a:t> Intel Clear Light Headline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 hasCustomPrompt="1"/>
          </p:nvPr>
        </p:nvSpPr>
        <p:spPr>
          <a:xfrm>
            <a:off x="607484" y="1604434"/>
            <a:ext cx="10970683" cy="4567767"/>
          </a:xfrm>
        </p:spPr>
        <p:txBody>
          <a:bodyPr/>
          <a:lstStyle/>
          <a:p>
            <a:pPr lvl="0"/>
            <a:r>
              <a:rPr lang="en-US" dirty="0"/>
              <a:t>18pt Intel Clear body text</a:t>
            </a:r>
          </a:p>
          <a:p>
            <a:pPr lvl="1"/>
            <a:r>
              <a:rPr lang="en-US" dirty="0"/>
              <a:t>16pt Intel Clear bullet one</a:t>
            </a:r>
          </a:p>
          <a:p>
            <a:pPr lvl="2"/>
            <a:r>
              <a:rPr lang="en-US" dirty="0"/>
              <a:t>16pt Intel Clear sub-bullet</a:t>
            </a:r>
          </a:p>
          <a:p>
            <a:pPr lvl="3"/>
            <a:r>
              <a:rPr lang="en-US" dirty="0" err="1"/>
              <a:t>14pt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14pt</a:t>
            </a:r>
            <a:r>
              <a:rPr lang="en-US" dirty="0"/>
              <a:t> Intel Clear fifth level</a:t>
            </a:r>
          </a:p>
        </p:txBody>
      </p:sp>
      <p:sp>
        <p:nvSpPr>
          <p:cNvPr id="9" name="Footer Placeholder 4"/>
          <p:cNvSpPr txBox="1">
            <a:spLocks/>
          </p:cNvSpPr>
          <p:nvPr userDrawn="1"/>
        </p:nvSpPr>
        <p:spPr>
          <a:xfrm>
            <a:off x="531284" y="6391850"/>
            <a:ext cx="3860800" cy="365125"/>
          </a:xfrm>
          <a:prstGeom prst="rect">
            <a:avLst/>
          </a:prstGeom>
        </p:spPr>
        <p:txBody>
          <a:bodyPr vert="horz" lIns="121920" tIns="60960" rIns="121920" bIns="6096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200" dirty="0">
                <a:solidFill>
                  <a:srgbClr val="003C71"/>
                </a:solidFill>
                <a:cs typeface="Neo Sans Intel"/>
              </a:rPr>
              <a:t>Intel Internal Audit</a:t>
            </a:r>
          </a:p>
        </p:txBody>
      </p:sp>
    </p:spTree>
    <p:extLst>
      <p:ext uri="{BB962C8B-B14F-4D97-AF65-F5344CB8AC3E}">
        <p14:creationId xmlns:p14="http://schemas.microsoft.com/office/powerpoint/2010/main" val="1139201821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1_Title Slide with Image">
    <p:bg>
      <p:bgPr>
        <a:gradFill>
          <a:gsLst>
            <a:gs pos="30000">
              <a:schemeClr val="tx2"/>
            </a:gs>
            <a:gs pos="100000">
              <a:srgbClr val="009FDF"/>
            </a:gs>
            <a:gs pos="65000">
              <a:srgbClr val="0071C5"/>
            </a:gs>
          </a:gsLst>
          <a:lin ang="1986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358467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 marL="0" marR="0" indent="0" algn="l" defTabSz="609585" rtl="0" eaLnBrk="1" fontAlgn="auto" latinLnBrk="0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baseline="0"/>
            </a:lvl1pPr>
          </a:lstStyle>
          <a:p>
            <a:r>
              <a:rPr lang="en-US" dirty="0"/>
              <a:t>Insert photo here. Drag picture to placeholder or click icon to add.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2397" y="510892"/>
            <a:ext cx="1664065" cy="1106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592916" y="3305897"/>
            <a:ext cx="10950515" cy="1470025"/>
          </a:xfrm>
        </p:spPr>
        <p:txBody>
          <a:bodyPr lIns="0" rIns="0" anchor="b" anchorCtr="0">
            <a:noAutofit/>
          </a:bodyPr>
          <a:lstStyle>
            <a:lvl1pPr>
              <a:lnSpc>
                <a:spcPct val="80000"/>
              </a:lnSpc>
              <a:defRPr sz="8666" b="0" spc="0" baseline="0">
                <a:solidFill>
                  <a:schemeClr val="bg1">
                    <a:alpha val="90000"/>
                  </a:schemeClr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65pt Intel Clear pro Title</a:t>
            </a:r>
            <a:br>
              <a:rPr lang="en-US" dirty="0"/>
            </a:br>
            <a:r>
              <a:rPr lang="en-US" dirty="0"/>
              <a:t>with image</a:t>
            </a:r>
          </a:p>
        </p:txBody>
      </p:sp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07484" y="4657344"/>
            <a:ext cx="8440283" cy="1233813"/>
          </a:xfrm>
        </p:spPr>
        <p:txBody>
          <a:bodyPr lIns="0" rIns="0">
            <a:noAutofit/>
          </a:bodyPr>
          <a:lstStyle>
            <a:lvl1pPr marL="0" indent="0" algn="l">
              <a:buNone/>
              <a:defRPr sz="2133" b="0" i="0" baseline="0">
                <a:solidFill>
                  <a:schemeClr val="accent3"/>
                </a:solidFill>
                <a:latin typeface="Intel Clear"/>
                <a:cs typeface="Intel Clear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16pt Intel Clear Subhead, Date, Etc.</a:t>
            </a:r>
          </a:p>
        </p:txBody>
      </p:sp>
    </p:spTree>
    <p:extLst>
      <p:ext uri="{BB962C8B-B14F-4D97-AF65-F5344CB8AC3E}">
        <p14:creationId xmlns:p14="http://schemas.microsoft.com/office/powerpoint/2010/main" val="5538565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6"/>
          <p:cNvSpPr>
            <a:spLocks noGrp="1"/>
          </p:cNvSpPr>
          <p:nvPr>
            <p:ph type="title" hasCustomPrompt="1"/>
          </p:nvPr>
        </p:nvSpPr>
        <p:spPr>
          <a:xfrm>
            <a:off x="607484" y="411797"/>
            <a:ext cx="10972800" cy="772840"/>
          </a:xfrm>
        </p:spPr>
        <p:txBody>
          <a:bodyPr/>
          <a:lstStyle>
            <a:lvl1pPr>
              <a:defRPr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lang="en-US" dirty="0"/>
              <a:t>28pt Intel Clear Headline</a:t>
            </a: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432516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67">
                <a:solidFill>
                  <a:schemeClr val="bg1"/>
                </a:solidFill>
                <a:latin typeface="+mn-lt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9608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07485" y="1601789"/>
            <a:ext cx="10970683" cy="4570411"/>
          </a:xfrm>
        </p:spPr>
        <p:txBody>
          <a:bodyPr/>
          <a:lstStyle>
            <a:lvl1pPr marL="0" marR="0" indent="0" algn="l" defTabSz="457189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lvl1pPr>
            <a:lvl2pPr>
              <a:defRPr lang="en-US" sz="1800" kern="1200" baseline="0" dirty="0" err="1" smtClean="0">
                <a:solidFill>
                  <a:schemeClr val="tx2"/>
                </a:solidFill>
                <a:latin typeface="+mn-lt"/>
                <a:ea typeface="+mn-ea"/>
                <a:cs typeface="Intel Clear" panose="020B0604020203020204" pitchFamily="34" charset="0"/>
              </a:defRPr>
            </a:lvl2pPr>
            <a:lvl3pPr marL="571486" indent="-228594">
              <a:defRPr lang="en-US" sz="1800" kern="1200" dirty="0" smtClean="0">
                <a:solidFill>
                  <a:schemeClr val="tx2"/>
                </a:solidFill>
                <a:latin typeface="+mn-lt"/>
                <a:ea typeface="+mn-ea"/>
                <a:cs typeface="Intel Clear" panose="020B0604020203020204" pitchFamily="34" charset="0"/>
              </a:defRPr>
            </a:lvl3pPr>
            <a:lvl4pPr>
              <a:defRPr/>
            </a:lvl4pPr>
            <a:lvl5pPr>
              <a:defRPr/>
            </a:lvl5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dirty="0" err="1"/>
              <a:t>22pt</a:t>
            </a:r>
            <a:r>
              <a:rPr lang="en-US" dirty="0"/>
              <a:t> Intel Clear body text</a:t>
            </a:r>
          </a:p>
          <a:p>
            <a:pPr lvl="1"/>
            <a:r>
              <a:rPr lang="en-US" dirty="0" err="1"/>
              <a:t>18pt</a:t>
            </a:r>
            <a:r>
              <a:rPr lang="en-US" dirty="0"/>
              <a:t> Intel Clear bullet one</a:t>
            </a:r>
          </a:p>
          <a:p>
            <a:pPr marL="571486" lvl="2" indent="-228594" algn="l" defTabSz="457189" rtl="0" eaLnBrk="1" latinLnBrk="0" hangingPunct="1">
              <a:spcBef>
                <a:spcPts val="800"/>
              </a:spcBef>
              <a:buFont typeface="Wingdings" charset="2"/>
              <a:buChar char="§"/>
            </a:pPr>
            <a:r>
              <a:rPr lang="en-US" dirty="0" err="1"/>
              <a:t>18pt</a:t>
            </a:r>
            <a:r>
              <a:rPr lang="en-US" dirty="0"/>
              <a:t> Intel Clear sub-bullet</a:t>
            </a:r>
          </a:p>
          <a:p>
            <a:pPr lvl="3"/>
            <a:r>
              <a:rPr lang="en-US" dirty="0" err="1"/>
              <a:t>16pt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14pt</a:t>
            </a:r>
            <a:r>
              <a:rPr lang="en-US" dirty="0"/>
              <a:t> Intel Clear 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/>
              <a:t>36pt</a:t>
            </a:r>
            <a:r>
              <a:rPr lang="en-US" dirty="0"/>
              <a:t> Intel Clear Light Headline</a:t>
            </a:r>
          </a:p>
        </p:txBody>
      </p:sp>
    </p:spTree>
    <p:extLst>
      <p:ext uri="{BB962C8B-B14F-4D97-AF65-F5344CB8AC3E}">
        <p14:creationId xmlns:p14="http://schemas.microsoft.com/office/powerpoint/2010/main" val="3064432046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_Title Slide with Linear Gradient">
    <p:bg>
      <p:bgPr>
        <a:gradFill flip="none" rotWithShape="1"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92916" y="3305897"/>
            <a:ext cx="10950515" cy="1470025"/>
          </a:xfrm>
        </p:spPr>
        <p:txBody>
          <a:bodyPr lIns="0" rIns="0" anchor="b" anchorCtr="0">
            <a:noAutofit/>
          </a:bodyPr>
          <a:lstStyle>
            <a:lvl1pPr>
              <a:lnSpc>
                <a:spcPct val="80000"/>
              </a:lnSpc>
              <a:defRPr sz="8666" b="0" spc="0" baseline="0">
                <a:solidFill>
                  <a:schemeClr val="bg1">
                    <a:alpha val="90000"/>
                  </a:schemeClr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65pt Intel Clear pro Title</a:t>
            </a:r>
            <a:br>
              <a:rPr lang="en-US" dirty="0"/>
            </a:br>
            <a:r>
              <a:rPr lang="en-US" dirty="0"/>
              <a:t>with Linear gradient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502245"/>
            <a:ext cx="1215637" cy="1106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00014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">
          <p15:clr>
            <a:srgbClr val="FBAE40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Text Content - dark gradient">
    <p:bg>
      <p:bgPr>
        <a:gradFill>
          <a:gsLst>
            <a:gs pos="19000">
              <a:schemeClr val="bg2"/>
            </a:gs>
            <a:gs pos="100000">
              <a:schemeClr val="bg2">
                <a:lumMod val="30000"/>
              </a:schemeClr>
            </a:gs>
            <a:gs pos="0">
              <a:schemeClr val="bg2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71952" y="6277434"/>
            <a:ext cx="11248101" cy="129907"/>
          </a:xfrm>
        </p:spPr>
        <p:txBody>
          <a:bodyPr wrap="square" anchor="b" anchorCtr="0">
            <a:spAutoFit/>
          </a:bodyPr>
          <a:lstStyle>
            <a:lvl1pPr marL="0" indent="0">
              <a:lnSpc>
                <a:spcPct val="75000"/>
              </a:lnSpc>
              <a:spcBef>
                <a:spcPts val="0"/>
              </a:spcBef>
              <a:buFont typeface="Arial" pitchFamily="34" charset="0"/>
              <a:buNone/>
              <a:defRPr sz="1067">
                <a:solidFill>
                  <a:schemeClr val="tx1">
                    <a:lumMod val="75000"/>
                  </a:schemeClr>
                </a:solidFill>
                <a:latin typeface="+mn-lt"/>
              </a:defRPr>
            </a:lvl1pPr>
            <a:lvl2pPr marL="228584" indent="-152388">
              <a:defRPr sz="1200"/>
            </a:lvl2pPr>
            <a:lvl3pPr marL="457167" indent="-152388">
              <a:defRPr sz="1200"/>
            </a:lvl3pPr>
            <a:lvl4pPr marL="685750" indent="-152388">
              <a:defRPr sz="1200"/>
            </a:lvl4pPr>
            <a:lvl5pPr marL="914332" indent="-152388">
              <a:defRPr sz="1200"/>
            </a:lvl5pPr>
          </a:lstStyle>
          <a:p>
            <a:pPr lvl="0"/>
            <a:r>
              <a:rPr lang="en-US" dirty="0"/>
              <a:t>Click to edit footnote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4"/>
          </p:nvPr>
        </p:nvSpPr>
        <p:spPr>
          <a:xfrm>
            <a:off x="11797793" y="6553186"/>
            <a:ext cx="170987" cy="164148"/>
          </a:xfrm>
          <a:prstGeom prst="rect">
            <a:avLst/>
          </a:prstGeom>
        </p:spPr>
        <p:txBody>
          <a:bodyPr/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fld id="{FD44707B-D922-47D5-BD24-D96E91B70543}" type="slidenum">
              <a:rPr>
                <a:solidFill>
                  <a:prstClr val="white"/>
                </a:solidFill>
              </a:rPr>
              <a:pPr eaLnBrk="0" fontAlgn="base" hangingPunct="0">
                <a:spcBef>
                  <a:spcPct val="50000"/>
                </a:spcBef>
                <a:spcAft>
                  <a:spcPct val="0"/>
                </a:spcAft>
              </a:pPr>
              <a:t>‹#›</a:t>
            </a:fld>
            <a:endParaRPr dirty="0">
              <a:solidFill>
                <a:prstClr val="white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>
          <a:xfrm>
            <a:off x="471951" y="1233489"/>
            <a:ext cx="11248563" cy="4649787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Intel Clear Light" panose="020B0404020203020204" pitchFamily="34" charset="0"/>
                <a:ea typeface="Intel Clear Light" panose="020B0404020203020204" pitchFamily="34" charset="0"/>
                <a:cs typeface="Intel Clear Light" panose="020B0404020203020204" pitchFamily="34" charset="0"/>
              </a:defRPr>
            </a:lvl1pPr>
            <a:lvl2pPr>
              <a:defRPr>
                <a:solidFill>
                  <a:schemeClr val="tx1"/>
                </a:solidFill>
                <a:latin typeface="Intel Clear Light" panose="020B0404020203020204" pitchFamily="34" charset="0"/>
                <a:ea typeface="Intel Clear Light" panose="020B0404020203020204" pitchFamily="34" charset="0"/>
                <a:cs typeface="Intel Clear Light" panose="020B0404020203020204" pitchFamily="34" charset="0"/>
              </a:defRPr>
            </a:lvl2pPr>
            <a:lvl3pPr>
              <a:defRPr>
                <a:solidFill>
                  <a:schemeClr val="tx1"/>
                </a:solidFill>
                <a:latin typeface="Intel Clear Light" panose="020B0404020203020204" pitchFamily="34" charset="0"/>
                <a:ea typeface="Intel Clear Light" panose="020B0404020203020204" pitchFamily="34" charset="0"/>
                <a:cs typeface="Intel Clear Light" panose="020B0404020203020204" pitchFamily="34" charset="0"/>
              </a:defRPr>
            </a:lvl3pPr>
            <a:lvl4pPr>
              <a:defRPr>
                <a:solidFill>
                  <a:schemeClr val="tx1"/>
                </a:solidFill>
                <a:latin typeface="Intel Clear Light" panose="020B0404020203020204" pitchFamily="34" charset="0"/>
                <a:ea typeface="Intel Clear Light" panose="020B0404020203020204" pitchFamily="34" charset="0"/>
                <a:cs typeface="Intel Clear Light" panose="020B0404020203020204" pitchFamily="34" charset="0"/>
              </a:defRPr>
            </a:lvl4pPr>
            <a:lvl5pPr>
              <a:defRPr>
                <a:solidFill>
                  <a:schemeClr val="tx1"/>
                </a:solidFill>
                <a:latin typeface="Intel Clear Light" panose="020B0404020203020204" pitchFamily="34" charset="0"/>
                <a:ea typeface="Intel Clear Light" panose="020B0404020203020204" pitchFamily="34" charset="0"/>
                <a:cs typeface="Intel Clear Light" panose="020B0404020203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872417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432516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67">
                <a:solidFill>
                  <a:schemeClr val="bg1"/>
                </a:solidFill>
                <a:latin typeface="+mn-lt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1672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607484" y="411797"/>
            <a:ext cx="10972800" cy="772840"/>
          </a:xfrm>
        </p:spPr>
        <p:txBody>
          <a:bodyPr/>
          <a:lstStyle>
            <a:lvl1pPr>
              <a:defRPr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lang="en-US" dirty="0"/>
              <a:t>28pt Intel Clear Headline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 hasCustomPrompt="1"/>
          </p:nvPr>
        </p:nvSpPr>
        <p:spPr>
          <a:xfrm>
            <a:off x="607484" y="1604434"/>
            <a:ext cx="10970683" cy="4567767"/>
          </a:xfrm>
        </p:spPr>
        <p:txBody>
          <a:bodyPr/>
          <a:lstStyle>
            <a:lvl1pPr>
              <a:defRPr>
                <a:solidFill>
                  <a:srgbClr val="0071C5"/>
                </a:solidFill>
              </a:defRPr>
            </a:lvl1pPr>
            <a:lvl2pPr>
              <a:defRPr sz="2400">
                <a:solidFill>
                  <a:schemeClr val="tx2"/>
                </a:solidFill>
              </a:defRPr>
            </a:lvl2pPr>
            <a:lvl3pPr>
              <a:defRPr sz="2400">
                <a:solidFill>
                  <a:schemeClr val="tx2"/>
                </a:solidFill>
              </a:defRPr>
            </a:lvl3pPr>
            <a:lvl4pPr>
              <a:defRPr sz="2133"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18pt Intel Clear body text</a:t>
            </a:r>
          </a:p>
          <a:p>
            <a:pPr lvl="1"/>
            <a:r>
              <a:rPr lang="en-US" dirty="0"/>
              <a:t>18pt Intel Clear bullet one</a:t>
            </a:r>
          </a:p>
          <a:p>
            <a:pPr lvl="2"/>
            <a:r>
              <a:rPr lang="en-US" dirty="0"/>
              <a:t>18pt Intel Clear sub-bullet</a:t>
            </a:r>
          </a:p>
          <a:p>
            <a:pPr lvl="3"/>
            <a:r>
              <a:rPr lang="en-US" dirty="0"/>
              <a:t>16pt Intel Clear fourth level</a:t>
            </a:r>
          </a:p>
          <a:p>
            <a:pPr lvl="4"/>
            <a:r>
              <a:rPr lang="en-US" dirty="0" err="1"/>
              <a:t>14pt</a:t>
            </a:r>
            <a:r>
              <a:rPr lang="en-US" dirty="0"/>
              <a:t> Intel Clear fifth level</a:t>
            </a: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432516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67">
                <a:solidFill>
                  <a:schemeClr val="bg1"/>
                </a:solidFill>
                <a:latin typeface="+mn-lt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5312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5.xml"/><Relationship Id="rId18" Type="http://schemas.openxmlformats.org/officeDocument/2006/relationships/slideLayout" Target="../slideLayouts/slideLayout30.xml"/><Relationship Id="rId26" Type="http://schemas.openxmlformats.org/officeDocument/2006/relationships/slideLayout" Target="../slideLayouts/slideLayout38.xml"/><Relationship Id="rId39" Type="http://schemas.openxmlformats.org/officeDocument/2006/relationships/slideLayout" Target="../slideLayouts/slideLayout51.xml"/><Relationship Id="rId21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46.xml"/><Relationship Id="rId42" Type="http://schemas.openxmlformats.org/officeDocument/2006/relationships/slideLayout" Target="../slideLayouts/slideLayout54.xml"/><Relationship Id="rId47" Type="http://schemas.openxmlformats.org/officeDocument/2006/relationships/slideLayout" Target="../slideLayouts/slideLayout59.xml"/><Relationship Id="rId50" Type="http://schemas.openxmlformats.org/officeDocument/2006/relationships/slideLayout" Target="../slideLayouts/slideLayout62.xml"/><Relationship Id="rId55" Type="http://schemas.openxmlformats.org/officeDocument/2006/relationships/slideLayout" Target="../slideLayouts/slideLayout67.xml"/><Relationship Id="rId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36.xml"/><Relationship Id="rId32" Type="http://schemas.openxmlformats.org/officeDocument/2006/relationships/slideLayout" Target="../slideLayouts/slideLayout44.xml"/><Relationship Id="rId37" Type="http://schemas.openxmlformats.org/officeDocument/2006/relationships/slideLayout" Target="../slideLayouts/slideLayout49.xml"/><Relationship Id="rId40" Type="http://schemas.openxmlformats.org/officeDocument/2006/relationships/slideLayout" Target="../slideLayouts/slideLayout52.xml"/><Relationship Id="rId45" Type="http://schemas.openxmlformats.org/officeDocument/2006/relationships/slideLayout" Target="../slideLayouts/slideLayout57.xml"/><Relationship Id="rId53" Type="http://schemas.openxmlformats.org/officeDocument/2006/relationships/slideLayout" Target="../slideLayouts/slideLayout65.xml"/><Relationship Id="rId58" Type="http://schemas.openxmlformats.org/officeDocument/2006/relationships/slideLayout" Target="../slideLayouts/slideLayout70.xml"/><Relationship Id="rId5" Type="http://schemas.openxmlformats.org/officeDocument/2006/relationships/slideLayout" Target="../slideLayouts/slideLayout17.xml"/><Relationship Id="rId61" Type="http://schemas.openxmlformats.org/officeDocument/2006/relationships/theme" Target="../theme/theme2.xml"/><Relationship Id="rId1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26.xml"/><Relationship Id="rId22" Type="http://schemas.openxmlformats.org/officeDocument/2006/relationships/slideLayout" Target="../slideLayouts/slideLayout34.xml"/><Relationship Id="rId27" Type="http://schemas.openxmlformats.org/officeDocument/2006/relationships/slideLayout" Target="../slideLayouts/slideLayout39.xml"/><Relationship Id="rId30" Type="http://schemas.openxmlformats.org/officeDocument/2006/relationships/slideLayout" Target="../slideLayouts/slideLayout42.xml"/><Relationship Id="rId35" Type="http://schemas.openxmlformats.org/officeDocument/2006/relationships/slideLayout" Target="../slideLayouts/slideLayout47.xml"/><Relationship Id="rId43" Type="http://schemas.openxmlformats.org/officeDocument/2006/relationships/slideLayout" Target="../slideLayouts/slideLayout55.xml"/><Relationship Id="rId48" Type="http://schemas.openxmlformats.org/officeDocument/2006/relationships/slideLayout" Target="../slideLayouts/slideLayout60.xml"/><Relationship Id="rId56" Type="http://schemas.openxmlformats.org/officeDocument/2006/relationships/slideLayout" Target="../slideLayouts/slideLayout68.xml"/><Relationship Id="rId8" Type="http://schemas.openxmlformats.org/officeDocument/2006/relationships/slideLayout" Target="../slideLayouts/slideLayout20.xml"/><Relationship Id="rId51" Type="http://schemas.openxmlformats.org/officeDocument/2006/relationships/slideLayout" Target="../slideLayouts/slideLayout63.xml"/><Relationship Id="rId3" Type="http://schemas.openxmlformats.org/officeDocument/2006/relationships/slideLayout" Target="../slideLayouts/slideLayout15.xml"/><Relationship Id="rId12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9.xml"/><Relationship Id="rId25" Type="http://schemas.openxmlformats.org/officeDocument/2006/relationships/slideLayout" Target="../slideLayouts/slideLayout37.xml"/><Relationship Id="rId33" Type="http://schemas.openxmlformats.org/officeDocument/2006/relationships/slideLayout" Target="../slideLayouts/slideLayout45.xml"/><Relationship Id="rId38" Type="http://schemas.openxmlformats.org/officeDocument/2006/relationships/slideLayout" Target="../slideLayouts/slideLayout50.xml"/><Relationship Id="rId46" Type="http://schemas.openxmlformats.org/officeDocument/2006/relationships/slideLayout" Target="../slideLayouts/slideLayout58.xml"/><Relationship Id="rId59" Type="http://schemas.openxmlformats.org/officeDocument/2006/relationships/slideLayout" Target="../slideLayouts/slideLayout71.xml"/><Relationship Id="rId20" Type="http://schemas.openxmlformats.org/officeDocument/2006/relationships/slideLayout" Target="../slideLayouts/slideLayout32.xml"/><Relationship Id="rId41" Type="http://schemas.openxmlformats.org/officeDocument/2006/relationships/slideLayout" Target="../slideLayouts/slideLayout53.xml"/><Relationship Id="rId54" Type="http://schemas.openxmlformats.org/officeDocument/2006/relationships/slideLayout" Target="../slideLayouts/slideLayout66.xml"/><Relationship Id="rId6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5" Type="http://schemas.openxmlformats.org/officeDocument/2006/relationships/slideLayout" Target="../slideLayouts/slideLayout27.xml"/><Relationship Id="rId23" Type="http://schemas.openxmlformats.org/officeDocument/2006/relationships/slideLayout" Target="../slideLayouts/slideLayout35.xml"/><Relationship Id="rId28" Type="http://schemas.openxmlformats.org/officeDocument/2006/relationships/slideLayout" Target="../slideLayouts/slideLayout40.xml"/><Relationship Id="rId36" Type="http://schemas.openxmlformats.org/officeDocument/2006/relationships/slideLayout" Target="../slideLayouts/slideLayout48.xml"/><Relationship Id="rId49" Type="http://schemas.openxmlformats.org/officeDocument/2006/relationships/slideLayout" Target="../slideLayouts/slideLayout61.xml"/><Relationship Id="rId57" Type="http://schemas.openxmlformats.org/officeDocument/2006/relationships/slideLayout" Target="../slideLayouts/slideLayout69.xml"/><Relationship Id="rId10" Type="http://schemas.openxmlformats.org/officeDocument/2006/relationships/slideLayout" Target="../slideLayouts/slideLayout22.xml"/><Relationship Id="rId31" Type="http://schemas.openxmlformats.org/officeDocument/2006/relationships/slideLayout" Target="../slideLayouts/slideLayout43.xml"/><Relationship Id="rId44" Type="http://schemas.openxmlformats.org/officeDocument/2006/relationships/slideLayout" Target="../slideLayouts/slideLayout56.xml"/><Relationship Id="rId52" Type="http://schemas.openxmlformats.org/officeDocument/2006/relationships/slideLayout" Target="../slideLayouts/slideLayout64.xml"/><Relationship Id="rId60" Type="http://schemas.openxmlformats.org/officeDocument/2006/relationships/slideLayout" Target="../slideLayouts/slideLayout7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7"/>
          <p:cNvSpPr/>
          <p:nvPr/>
        </p:nvSpPr>
        <p:spPr>
          <a:xfrm>
            <a:off x="0" y="6406896"/>
            <a:ext cx="12192000" cy="451104"/>
          </a:xfrm>
          <a:prstGeom prst="rect">
            <a:avLst/>
          </a:prstGeom>
          <a:gradFill>
            <a:gsLst>
              <a:gs pos="32000">
                <a:srgbClr val="003C71"/>
              </a:gs>
              <a:gs pos="95000">
                <a:srgbClr val="009FDF"/>
              </a:gs>
              <a:gs pos="78000">
                <a:srgbClr val="0071C5"/>
              </a:gs>
            </a:gsLst>
            <a:lin ang="1986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prstClr val="white"/>
              </a:solidFill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11633712" y="6516197"/>
            <a:ext cx="0" cy="238125"/>
          </a:xfrm>
          <a:prstGeom prst="line">
            <a:avLst/>
          </a:prstGeom>
          <a:ln w="3175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951" y="304703"/>
            <a:ext cx="11248101" cy="72436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951" y="1558458"/>
            <a:ext cx="11248101" cy="42851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11027965" y="6486791"/>
            <a:ext cx="452539" cy="298259"/>
            <a:chOff x="451796" y="386081"/>
            <a:chExt cx="1249194" cy="823318"/>
          </a:xfrm>
        </p:grpSpPr>
        <p:sp>
          <p:nvSpPr>
            <p:cNvPr id="16" name="Freeform 36"/>
            <p:cNvSpPr>
              <a:spLocks noEditPoints="1"/>
            </p:cNvSpPr>
            <p:nvPr userDrawn="1"/>
          </p:nvSpPr>
          <p:spPr bwMode="auto">
            <a:xfrm>
              <a:off x="451796" y="386081"/>
              <a:ext cx="1249194" cy="823318"/>
            </a:xfrm>
            <a:custGeom>
              <a:avLst/>
              <a:gdLst>
                <a:gd name="T0" fmla="*/ 2295 w 3777"/>
                <a:gd name="T1" fmla="*/ 1128 h 2491"/>
                <a:gd name="T2" fmla="*/ 2564 w 3777"/>
                <a:gd name="T3" fmla="*/ 1149 h 2491"/>
                <a:gd name="T4" fmla="*/ 2434 w 3777"/>
                <a:gd name="T5" fmla="*/ 1046 h 2491"/>
                <a:gd name="T6" fmla="*/ 1474 w 3777"/>
                <a:gd name="T7" fmla="*/ 949 h 2491"/>
                <a:gd name="T8" fmla="*/ 1548 w 3777"/>
                <a:gd name="T9" fmla="*/ 1130 h 2491"/>
                <a:gd name="T10" fmla="*/ 1326 w 3777"/>
                <a:gd name="T11" fmla="*/ 1068 h 2491"/>
                <a:gd name="T12" fmla="*/ 920 w 3777"/>
                <a:gd name="T13" fmla="*/ 900 h 2491"/>
                <a:gd name="T14" fmla="*/ 630 w 3777"/>
                <a:gd name="T15" fmla="*/ 1637 h 2491"/>
                <a:gd name="T16" fmla="*/ 551 w 3777"/>
                <a:gd name="T17" fmla="*/ 1468 h 2491"/>
                <a:gd name="T18" fmla="*/ 2646 w 3777"/>
                <a:gd name="T19" fmla="*/ 959 h 2491"/>
                <a:gd name="T20" fmla="*/ 2769 w 3777"/>
                <a:gd name="T21" fmla="*/ 1272 h 2491"/>
                <a:gd name="T22" fmla="*/ 2335 w 3777"/>
                <a:gd name="T23" fmla="*/ 1478 h 2491"/>
                <a:gd name="T24" fmla="*/ 2551 w 3777"/>
                <a:gd name="T25" fmla="*/ 1496 h 2491"/>
                <a:gd name="T26" fmla="*/ 2677 w 3777"/>
                <a:gd name="T27" fmla="*/ 1613 h 2491"/>
                <a:gd name="T28" fmla="*/ 2400 w 3777"/>
                <a:gd name="T29" fmla="*/ 1677 h 2491"/>
                <a:gd name="T30" fmla="*/ 2162 w 3777"/>
                <a:gd name="T31" fmla="*/ 1556 h 2491"/>
                <a:gd name="T32" fmla="*/ 2087 w 3777"/>
                <a:gd name="T33" fmla="*/ 1215 h 2491"/>
                <a:gd name="T34" fmla="*/ 2243 w 3777"/>
                <a:gd name="T35" fmla="*/ 941 h 2491"/>
                <a:gd name="T36" fmla="*/ 412 w 3777"/>
                <a:gd name="T37" fmla="*/ 815 h 2491"/>
                <a:gd name="T38" fmla="*/ 164 w 3777"/>
                <a:gd name="T39" fmla="*/ 1308 h 2491"/>
                <a:gd name="T40" fmla="*/ 246 w 3777"/>
                <a:gd name="T41" fmla="*/ 1819 h 2491"/>
                <a:gd name="T42" fmla="*/ 614 w 3777"/>
                <a:gd name="T43" fmla="*/ 2109 h 2491"/>
                <a:gd name="T44" fmla="*/ 1163 w 3777"/>
                <a:gd name="T45" fmla="*/ 2229 h 2491"/>
                <a:gd name="T46" fmla="*/ 1796 w 3777"/>
                <a:gd name="T47" fmla="*/ 2220 h 2491"/>
                <a:gd name="T48" fmla="*/ 2654 w 3777"/>
                <a:gd name="T49" fmla="*/ 2031 h 2491"/>
                <a:gd name="T50" fmla="*/ 3022 w 3777"/>
                <a:gd name="T51" fmla="*/ 2160 h 2491"/>
                <a:gd name="T52" fmla="*/ 2228 w 3777"/>
                <a:gd name="T53" fmla="*/ 2412 h 2491"/>
                <a:gd name="T54" fmla="*/ 1360 w 3777"/>
                <a:gd name="T55" fmla="*/ 2489 h 2491"/>
                <a:gd name="T56" fmla="*/ 599 w 3777"/>
                <a:gd name="T57" fmla="*/ 2344 h 2491"/>
                <a:gd name="T58" fmla="*/ 135 w 3777"/>
                <a:gd name="T59" fmla="*/ 1990 h 2491"/>
                <a:gd name="T60" fmla="*/ 2 w 3777"/>
                <a:gd name="T61" fmla="*/ 1451 h 2491"/>
                <a:gd name="T62" fmla="*/ 206 w 3777"/>
                <a:gd name="T63" fmla="*/ 933 h 2491"/>
                <a:gd name="T64" fmla="*/ 1887 w 3777"/>
                <a:gd name="T65" fmla="*/ 900 h 2491"/>
                <a:gd name="T66" fmla="*/ 1899 w 3777"/>
                <a:gd name="T67" fmla="*/ 1478 h 2491"/>
                <a:gd name="T68" fmla="*/ 1918 w 3777"/>
                <a:gd name="T69" fmla="*/ 1665 h 2491"/>
                <a:gd name="T70" fmla="*/ 1716 w 3777"/>
                <a:gd name="T71" fmla="*/ 1552 h 2491"/>
                <a:gd name="T72" fmla="*/ 745 w 3777"/>
                <a:gd name="T73" fmla="*/ 608 h 2491"/>
                <a:gd name="T74" fmla="*/ 3078 w 3777"/>
                <a:gd name="T75" fmla="*/ 1659 h 2491"/>
                <a:gd name="T76" fmla="*/ 2899 w 3777"/>
                <a:gd name="T77" fmla="*/ 1548 h 2491"/>
                <a:gd name="T78" fmla="*/ 2515 w 3777"/>
                <a:gd name="T79" fmla="*/ 0 h 2491"/>
                <a:gd name="T80" fmla="*/ 3161 w 3777"/>
                <a:gd name="T81" fmla="*/ 109 h 2491"/>
                <a:gd name="T82" fmla="*/ 3615 w 3777"/>
                <a:gd name="T83" fmla="*/ 404 h 2491"/>
                <a:gd name="T84" fmla="*/ 3777 w 3777"/>
                <a:gd name="T85" fmla="*/ 900 h 2491"/>
                <a:gd name="T86" fmla="*/ 3591 w 3777"/>
                <a:gd name="T87" fmla="*/ 1385 h 2491"/>
                <a:gd name="T88" fmla="*/ 3211 w 3777"/>
                <a:gd name="T89" fmla="*/ 1665 h 2491"/>
                <a:gd name="T90" fmla="*/ 3510 w 3777"/>
                <a:gd name="T91" fmla="*/ 1151 h 2491"/>
                <a:gd name="T92" fmla="*/ 3557 w 3777"/>
                <a:gd name="T93" fmla="*/ 684 h 2491"/>
                <a:gd name="T94" fmla="*/ 3258 w 3777"/>
                <a:gd name="T95" fmla="*/ 321 h 2491"/>
                <a:gd name="T96" fmla="*/ 2715 w 3777"/>
                <a:gd name="T97" fmla="*/ 149 h 2491"/>
                <a:gd name="T98" fmla="*/ 2027 w 3777"/>
                <a:gd name="T99" fmla="*/ 153 h 2491"/>
                <a:gd name="T100" fmla="*/ 1292 w 3777"/>
                <a:gd name="T101" fmla="*/ 321 h 2491"/>
                <a:gd name="T102" fmla="*/ 933 w 3777"/>
                <a:gd name="T103" fmla="*/ 383 h 2491"/>
                <a:gd name="T104" fmla="*/ 1651 w 3777"/>
                <a:gd name="T105" fmla="*/ 103 h 2491"/>
                <a:gd name="T106" fmla="*/ 2396 w 3777"/>
                <a:gd name="T107" fmla="*/ 0 h 2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777" h="2491">
                  <a:moveTo>
                    <a:pt x="2434" y="1046"/>
                  </a:moveTo>
                  <a:lnTo>
                    <a:pt x="2396" y="1050"/>
                  </a:lnTo>
                  <a:lnTo>
                    <a:pt x="2362" y="1062"/>
                  </a:lnTo>
                  <a:lnTo>
                    <a:pt x="2335" y="1078"/>
                  </a:lnTo>
                  <a:lnTo>
                    <a:pt x="2311" y="1102"/>
                  </a:lnTo>
                  <a:lnTo>
                    <a:pt x="2295" y="1128"/>
                  </a:lnTo>
                  <a:lnTo>
                    <a:pt x="2285" y="1153"/>
                  </a:lnTo>
                  <a:lnTo>
                    <a:pt x="2279" y="1179"/>
                  </a:lnTo>
                  <a:lnTo>
                    <a:pt x="2275" y="1211"/>
                  </a:lnTo>
                  <a:lnTo>
                    <a:pt x="2574" y="1211"/>
                  </a:lnTo>
                  <a:lnTo>
                    <a:pt x="2572" y="1179"/>
                  </a:lnTo>
                  <a:lnTo>
                    <a:pt x="2564" y="1149"/>
                  </a:lnTo>
                  <a:lnTo>
                    <a:pt x="2555" y="1122"/>
                  </a:lnTo>
                  <a:lnTo>
                    <a:pt x="2541" y="1098"/>
                  </a:lnTo>
                  <a:lnTo>
                    <a:pt x="2521" y="1076"/>
                  </a:lnTo>
                  <a:lnTo>
                    <a:pt x="2497" y="1060"/>
                  </a:lnTo>
                  <a:lnTo>
                    <a:pt x="2467" y="1050"/>
                  </a:lnTo>
                  <a:lnTo>
                    <a:pt x="2434" y="1046"/>
                  </a:lnTo>
                  <a:close/>
                  <a:moveTo>
                    <a:pt x="920" y="900"/>
                  </a:moveTo>
                  <a:lnTo>
                    <a:pt x="1320" y="900"/>
                  </a:lnTo>
                  <a:lnTo>
                    <a:pt x="1367" y="904"/>
                  </a:lnTo>
                  <a:lnTo>
                    <a:pt x="1409" y="914"/>
                  </a:lnTo>
                  <a:lnTo>
                    <a:pt x="1445" y="929"/>
                  </a:lnTo>
                  <a:lnTo>
                    <a:pt x="1474" y="949"/>
                  </a:lnTo>
                  <a:lnTo>
                    <a:pt x="1498" y="973"/>
                  </a:lnTo>
                  <a:lnTo>
                    <a:pt x="1516" y="1001"/>
                  </a:lnTo>
                  <a:lnTo>
                    <a:pt x="1532" y="1031"/>
                  </a:lnTo>
                  <a:lnTo>
                    <a:pt x="1540" y="1062"/>
                  </a:lnTo>
                  <a:lnTo>
                    <a:pt x="1546" y="1096"/>
                  </a:lnTo>
                  <a:lnTo>
                    <a:pt x="1548" y="1130"/>
                  </a:lnTo>
                  <a:lnTo>
                    <a:pt x="1548" y="1667"/>
                  </a:lnTo>
                  <a:lnTo>
                    <a:pt x="1354" y="1667"/>
                  </a:lnTo>
                  <a:lnTo>
                    <a:pt x="1354" y="1130"/>
                  </a:lnTo>
                  <a:lnTo>
                    <a:pt x="1352" y="1104"/>
                  </a:lnTo>
                  <a:lnTo>
                    <a:pt x="1342" y="1084"/>
                  </a:lnTo>
                  <a:lnTo>
                    <a:pt x="1326" y="1068"/>
                  </a:lnTo>
                  <a:lnTo>
                    <a:pt x="1304" y="1060"/>
                  </a:lnTo>
                  <a:lnTo>
                    <a:pt x="1274" y="1056"/>
                  </a:lnTo>
                  <a:lnTo>
                    <a:pt x="1114" y="1056"/>
                  </a:lnTo>
                  <a:lnTo>
                    <a:pt x="1114" y="1667"/>
                  </a:lnTo>
                  <a:lnTo>
                    <a:pt x="920" y="1667"/>
                  </a:lnTo>
                  <a:lnTo>
                    <a:pt x="920" y="900"/>
                  </a:lnTo>
                  <a:close/>
                  <a:moveTo>
                    <a:pt x="551" y="900"/>
                  </a:moveTo>
                  <a:lnTo>
                    <a:pt x="747" y="900"/>
                  </a:lnTo>
                  <a:lnTo>
                    <a:pt x="747" y="1675"/>
                  </a:lnTo>
                  <a:lnTo>
                    <a:pt x="702" y="1667"/>
                  </a:lnTo>
                  <a:lnTo>
                    <a:pt x="662" y="1655"/>
                  </a:lnTo>
                  <a:lnTo>
                    <a:pt x="630" y="1637"/>
                  </a:lnTo>
                  <a:lnTo>
                    <a:pt x="604" y="1617"/>
                  </a:lnTo>
                  <a:lnTo>
                    <a:pt x="585" y="1591"/>
                  </a:lnTo>
                  <a:lnTo>
                    <a:pt x="569" y="1564"/>
                  </a:lnTo>
                  <a:lnTo>
                    <a:pt x="559" y="1534"/>
                  </a:lnTo>
                  <a:lnTo>
                    <a:pt x="553" y="1502"/>
                  </a:lnTo>
                  <a:lnTo>
                    <a:pt x="551" y="1468"/>
                  </a:lnTo>
                  <a:lnTo>
                    <a:pt x="551" y="900"/>
                  </a:lnTo>
                  <a:close/>
                  <a:moveTo>
                    <a:pt x="2442" y="886"/>
                  </a:moveTo>
                  <a:lnTo>
                    <a:pt x="2501" y="892"/>
                  </a:lnTo>
                  <a:lnTo>
                    <a:pt x="2557" y="906"/>
                  </a:lnTo>
                  <a:lnTo>
                    <a:pt x="2604" y="928"/>
                  </a:lnTo>
                  <a:lnTo>
                    <a:pt x="2646" y="959"/>
                  </a:lnTo>
                  <a:lnTo>
                    <a:pt x="2683" y="997"/>
                  </a:lnTo>
                  <a:lnTo>
                    <a:pt x="2713" y="1042"/>
                  </a:lnTo>
                  <a:lnTo>
                    <a:pt x="2737" y="1092"/>
                  </a:lnTo>
                  <a:lnTo>
                    <a:pt x="2755" y="1147"/>
                  </a:lnTo>
                  <a:lnTo>
                    <a:pt x="2765" y="1209"/>
                  </a:lnTo>
                  <a:lnTo>
                    <a:pt x="2769" y="1272"/>
                  </a:lnTo>
                  <a:lnTo>
                    <a:pt x="2769" y="1344"/>
                  </a:lnTo>
                  <a:lnTo>
                    <a:pt x="2275" y="1344"/>
                  </a:lnTo>
                  <a:lnTo>
                    <a:pt x="2279" y="1383"/>
                  </a:lnTo>
                  <a:lnTo>
                    <a:pt x="2291" y="1421"/>
                  </a:lnTo>
                  <a:lnTo>
                    <a:pt x="2309" y="1453"/>
                  </a:lnTo>
                  <a:lnTo>
                    <a:pt x="2335" y="1478"/>
                  </a:lnTo>
                  <a:lnTo>
                    <a:pt x="2366" y="1498"/>
                  </a:lnTo>
                  <a:lnTo>
                    <a:pt x="2404" y="1510"/>
                  </a:lnTo>
                  <a:lnTo>
                    <a:pt x="2448" y="1514"/>
                  </a:lnTo>
                  <a:lnTo>
                    <a:pt x="2487" y="1512"/>
                  </a:lnTo>
                  <a:lnTo>
                    <a:pt x="2521" y="1506"/>
                  </a:lnTo>
                  <a:lnTo>
                    <a:pt x="2551" y="1496"/>
                  </a:lnTo>
                  <a:lnTo>
                    <a:pt x="2576" y="1482"/>
                  </a:lnTo>
                  <a:lnTo>
                    <a:pt x="2602" y="1465"/>
                  </a:lnTo>
                  <a:lnTo>
                    <a:pt x="2626" y="1443"/>
                  </a:lnTo>
                  <a:lnTo>
                    <a:pt x="2747" y="1556"/>
                  </a:lnTo>
                  <a:lnTo>
                    <a:pt x="2713" y="1587"/>
                  </a:lnTo>
                  <a:lnTo>
                    <a:pt x="2677" y="1613"/>
                  </a:lnTo>
                  <a:lnTo>
                    <a:pt x="2640" y="1637"/>
                  </a:lnTo>
                  <a:lnTo>
                    <a:pt x="2600" y="1655"/>
                  </a:lnTo>
                  <a:lnTo>
                    <a:pt x="2555" y="1667"/>
                  </a:lnTo>
                  <a:lnTo>
                    <a:pt x="2503" y="1675"/>
                  </a:lnTo>
                  <a:lnTo>
                    <a:pt x="2446" y="1679"/>
                  </a:lnTo>
                  <a:lnTo>
                    <a:pt x="2400" y="1677"/>
                  </a:lnTo>
                  <a:lnTo>
                    <a:pt x="2354" y="1669"/>
                  </a:lnTo>
                  <a:lnTo>
                    <a:pt x="2311" y="1659"/>
                  </a:lnTo>
                  <a:lnTo>
                    <a:pt x="2269" y="1641"/>
                  </a:lnTo>
                  <a:lnTo>
                    <a:pt x="2232" y="1619"/>
                  </a:lnTo>
                  <a:lnTo>
                    <a:pt x="2194" y="1591"/>
                  </a:lnTo>
                  <a:lnTo>
                    <a:pt x="2162" y="1556"/>
                  </a:lnTo>
                  <a:lnTo>
                    <a:pt x="2136" y="1516"/>
                  </a:lnTo>
                  <a:lnTo>
                    <a:pt x="2113" y="1468"/>
                  </a:lnTo>
                  <a:lnTo>
                    <a:pt x="2097" y="1413"/>
                  </a:lnTo>
                  <a:lnTo>
                    <a:pt x="2087" y="1352"/>
                  </a:lnTo>
                  <a:lnTo>
                    <a:pt x="2083" y="1282"/>
                  </a:lnTo>
                  <a:lnTo>
                    <a:pt x="2087" y="1215"/>
                  </a:lnTo>
                  <a:lnTo>
                    <a:pt x="2097" y="1155"/>
                  </a:lnTo>
                  <a:lnTo>
                    <a:pt x="2115" y="1100"/>
                  </a:lnTo>
                  <a:lnTo>
                    <a:pt x="2138" y="1050"/>
                  </a:lnTo>
                  <a:lnTo>
                    <a:pt x="2168" y="1009"/>
                  </a:lnTo>
                  <a:lnTo>
                    <a:pt x="2204" y="971"/>
                  </a:lnTo>
                  <a:lnTo>
                    <a:pt x="2243" y="941"/>
                  </a:lnTo>
                  <a:lnTo>
                    <a:pt x="2289" y="918"/>
                  </a:lnTo>
                  <a:lnTo>
                    <a:pt x="2337" y="900"/>
                  </a:lnTo>
                  <a:lnTo>
                    <a:pt x="2388" y="890"/>
                  </a:lnTo>
                  <a:lnTo>
                    <a:pt x="2442" y="886"/>
                  </a:lnTo>
                  <a:close/>
                  <a:moveTo>
                    <a:pt x="412" y="713"/>
                  </a:moveTo>
                  <a:lnTo>
                    <a:pt x="412" y="815"/>
                  </a:lnTo>
                  <a:lnTo>
                    <a:pt x="357" y="882"/>
                  </a:lnTo>
                  <a:lnTo>
                    <a:pt x="305" y="957"/>
                  </a:lnTo>
                  <a:lnTo>
                    <a:pt x="258" y="1038"/>
                  </a:lnTo>
                  <a:lnTo>
                    <a:pt x="218" y="1124"/>
                  </a:lnTo>
                  <a:lnTo>
                    <a:pt x="186" y="1215"/>
                  </a:lnTo>
                  <a:lnTo>
                    <a:pt x="164" y="1308"/>
                  </a:lnTo>
                  <a:lnTo>
                    <a:pt x="151" y="1405"/>
                  </a:lnTo>
                  <a:lnTo>
                    <a:pt x="151" y="1500"/>
                  </a:lnTo>
                  <a:lnTo>
                    <a:pt x="161" y="1597"/>
                  </a:lnTo>
                  <a:lnTo>
                    <a:pt x="180" y="1677"/>
                  </a:lnTo>
                  <a:lnTo>
                    <a:pt x="210" y="1752"/>
                  </a:lnTo>
                  <a:lnTo>
                    <a:pt x="246" y="1819"/>
                  </a:lnTo>
                  <a:lnTo>
                    <a:pt x="291" y="1881"/>
                  </a:lnTo>
                  <a:lnTo>
                    <a:pt x="343" y="1936"/>
                  </a:lnTo>
                  <a:lnTo>
                    <a:pt x="402" y="1988"/>
                  </a:lnTo>
                  <a:lnTo>
                    <a:pt x="468" y="2033"/>
                  </a:lnTo>
                  <a:lnTo>
                    <a:pt x="539" y="2073"/>
                  </a:lnTo>
                  <a:lnTo>
                    <a:pt x="614" y="2109"/>
                  </a:lnTo>
                  <a:lnTo>
                    <a:pt x="696" y="2140"/>
                  </a:lnTo>
                  <a:lnTo>
                    <a:pt x="783" y="2166"/>
                  </a:lnTo>
                  <a:lnTo>
                    <a:pt x="872" y="2188"/>
                  </a:lnTo>
                  <a:lnTo>
                    <a:pt x="967" y="2206"/>
                  </a:lnTo>
                  <a:lnTo>
                    <a:pt x="1064" y="2220"/>
                  </a:lnTo>
                  <a:lnTo>
                    <a:pt x="1163" y="2229"/>
                  </a:lnTo>
                  <a:lnTo>
                    <a:pt x="1266" y="2235"/>
                  </a:lnTo>
                  <a:lnTo>
                    <a:pt x="1369" y="2237"/>
                  </a:lnTo>
                  <a:lnTo>
                    <a:pt x="1474" y="2237"/>
                  </a:lnTo>
                  <a:lnTo>
                    <a:pt x="1581" y="2235"/>
                  </a:lnTo>
                  <a:lnTo>
                    <a:pt x="1689" y="2229"/>
                  </a:lnTo>
                  <a:lnTo>
                    <a:pt x="1796" y="2220"/>
                  </a:lnTo>
                  <a:lnTo>
                    <a:pt x="1934" y="2204"/>
                  </a:lnTo>
                  <a:lnTo>
                    <a:pt x="2079" y="2180"/>
                  </a:lnTo>
                  <a:lnTo>
                    <a:pt x="2224" y="2152"/>
                  </a:lnTo>
                  <a:lnTo>
                    <a:pt x="2370" y="2116"/>
                  </a:lnTo>
                  <a:lnTo>
                    <a:pt x="2513" y="2077"/>
                  </a:lnTo>
                  <a:lnTo>
                    <a:pt x="2654" y="2031"/>
                  </a:lnTo>
                  <a:lnTo>
                    <a:pt x="2786" y="1982"/>
                  </a:lnTo>
                  <a:lnTo>
                    <a:pt x="2913" y="1930"/>
                  </a:lnTo>
                  <a:lnTo>
                    <a:pt x="3032" y="1873"/>
                  </a:lnTo>
                  <a:lnTo>
                    <a:pt x="3137" y="1815"/>
                  </a:lnTo>
                  <a:lnTo>
                    <a:pt x="3137" y="2101"/>
                  </a:lnTo>
                  <a:lnTo>
                    <a:pt x="3022" y="2160"/>
                  </a:lnTo>
                  <a:lnTo>
                    <a:pt x="2901" y="2214"/>
                  </a:lnTo>
                  <a:lnTo>
                    <a:pt x="2773" y="2263"/>
                  </a:lnTo>
                  <a:lnTo>
                    <a:pt x="2638" y="2307"/>
                  </a:lnTo>
                  <a:lnTo>
                    <a:pt x="2503" y="2346"/>
                  </a:lnTo>
                  <a:lnTo>
                    <a:pt x="2364" y="2382"/>
                  </a:lnTo>
                  <a:lnTo>
                    <a:pt x="2228" y="2412"/>
                  </a:lnTo>
                  <a:lnTo>
                    <a:pt x="2095" y="2438"/>
                  </a:lnTo>
                  <a:lnTo>
                    <a:pt x="1964" y="2457"/>
                  </a:lnTo>
                  <a:lnTo>
                    <a:pt x="1839" y="2471"/>
                  </a:lnTo>
                  <a:lnTo>
                    <a:pt x="1673" y="2485"/>
                  </a:lnTo>
                  <a:lnTo>
                    <a:pt x="1512" y="2491"/>
                  </a:lnTo>
                  <a:lnTo>
                    <a:pt x="1360" y="2489"/>
                  </a:lnTo>
                  <a:lnTo>
                    <a:pt x="1215" y="2481"/>
                  </a:lnTo>
                  <a:lnTo>
                    <a:pt x="1076" y="2465"/>
                  </a:lnTo>
                  <a:lnTo>
                    <a:pt x="945" y="2445"/>
                  </a:lnTo>
                  <a:lnTo>
                    <a:pt x="820" y="2418"/>
                  </a:lnTo>
                  <a:lnTo>
                    <a:pt x="706" y="2384"/>
                  </a:lnTo>
                  <a:lnTo>
                    <a:pt x="599" y="2344"/>
                  </a:lnTo>
                  <a:lnTo>
                    <a:pt x="499" y="2299"/>
                  </a:lnTo>
                  <a:lnTo>
                    <a:pt x="408" y="2247"/>
                  </a:lnTo>
                  <a:lnTo>
                    <a:pt x="327" y="2190"/>
                  </a:lnTo>
                  <a:lnTo>
                    <a:pt x="254" y="2128"/>
                  </a:lnTo>
                  <a:lnTo>
                    <a:pt x="188" y="2061"/>
                  </a:lnTo>
                  <a:lnTo>
                    <a:pt x="135" y="1990"/>
                  </a:lnTo>
                  <a:lnTo>
                    <a:pt x="89" y="1912"/>
                  </a:lnTo>
                  <a:lnTo>
                    <a:pt x="54" y="1831"/>
                  </a:lnTo>
                  <a:lnTo>
                    <a:pt x="28" y="1746"/>
                  </a:lnTo>
                  <a:lnTo>
                    <a:pt x="8" y="1645"/>
                  </a:lnTo>
                  <a:lnTo>
                    <a:pt x="0" y="1546"/>
                  </a:lnTo>
                  <a:lnTo>
                    <a:pt x="2" y="1451"/>
                  </a:lnTo>
                  <a:lnTo>
                    <a:pt x="14" y="1358"/>
                  </a:lnTo>
                  <a:lnTo>
                    <a:pt x="36" y="1266"/>
                  </a:lnTo>
                  <a:lnTo>
                    <a:pt x="65" y="1179"/>
                  </a:lnTo>
                  <a:lnTo>
                    <a:pt x="105" y="1094"/>
                  </a:lnTo>
                  <a:lnTo>
                    <a:pt x="153" y="1013"/>
                  </a:lnTo>
                  <a:lnTo>
                    <a:pt x="206" y="933"/>
                  </a:lnTo>
                  <a:lnTo>
                    <a:pt x="270" y="858"/>
                  </a:lnTo>
                  <a:lnTo>
                    <a:pt x="337" y="785"/>
                  </a:lnTo>
                  <a:lnTo>
                    <a:pt x="412" y="713"/>
                  </a:lnTo>
                  <a:close/>
                  <a:moveTo>
                    <a:pt x="1692" y="690"/>
                  </a:moveTo>
                  <a:lnTo>
                    <a:pt x="1887" y="690"/>
                  </a:lnTo>
                  <a:lnTo>
                    <a:pt x="1887" y="900"/>
                  </a:lnTo>
                  <a:lnTo>
                    <a:pt x="2033" y="900"/>
                  </a:lnTo>
                  <a:lnTo>
                    <a:pt x="2033" y="1056"/>
                  </a:lnTo>
                  <a:lnTo>
                    <a:pt x="1887" y="1056"/>
                  </a:lnTo>
                  <a:lnTo>
                    <a:pt x="1887" y="1435"/>
                  </a:lnTo>
                  <a:lnTo>
                    <a:pt x="1891" y="1459"/>
                  </a:lnTo>
                  <a:lnTo>
                    <a:pt x="1899" y="1478"/>
                  </a:lnTo>
                  <a:lnTo>
                    <a:pt x="1910" y="1492"/>
                  </a:lnTo>
                  <a:lnTo>
                    <a:pt x="1930" y="1500"/>
                  </a:lnTo>
                  <a:lnTo>
                    <a:pt x="1954" y="1504"/>
                  </a:lnTo>
                  <a:lnTo>
                    <a:pt x="2033" y="1504"/>
                  </a:lnTo>
                  <a:lnTo>
                    <a:pt x="2033" y="1665"/>
                  </a:lnTo>
                  <a:lnTo>
                    <a:pt x="1918" y="1665"/>
                  </a:lnTo>
                  <a:lnTo>
                    <a:pt x="1869" y="1661"/>
                  </a:lnTo>
                  <a:lnTo>
                    <a:pt x="1827" y="1651"/>
                  </a:lnTo>
                  <a:lnTo>
                    <a:pt x="1790" y="1633"/>
                  </a:lnTo>
                  <a:lnTo>
                    <a:pt x="1760" y="1609"/>
                  </a:lnTo>
                  <a:lnTo>
                    <a:pt x="1736" y="1581"/>
                  </a:lnTo>
                  <a:lnTo>
                    <a:pt x="1716" y="1552"/>
                  </a:lnTo>
                  <a:lnTo>
                    <a:pt x="1704" y="1518"/>
                  </a:lnTo>
                  <a:lnTo>
                    <a:pt x="1696" y="1482"/>
                  </a:lnTo>
                  <a:lnTo>
                    <a:pt x="1692" y="1447"/>
                  </a:lnTo>
                  <a:lnTo>
                    <a:pt x="1692" y="690"/>
                  </a:lnTo>
                  <a:close/>
                  <a:moveTo>
                    <a:pt x="551" y="608"/>
                  </a:moveTo>
                  <a:lnTo>
                    <a:pt x="745" y="608"/>
                  </a:lnTo>
                  <a:lnTo>
                    <a:pt x="745" y="793"/>
                  </a:lnTo>
                  <a:lnTo>
                    <a:pt x="551" y="793"/>
                  </a:lnTo>
                  <a:lnTo>
                    <a:pt x="551" y="608"/>
                  </a:lnTo>
                  <a:close/>
                  <a:moveTo>
                    <a:pt x="2882" y="581"/>
                  </a:moveTo>
                  <a:lnTo>
                    <a:pt x="3078" y="581"/>
                  </a:lnTo>
                  <a:lnTo>
                    <a:pt x="3078" y="1659"/>
                  </a:lnTo>
                  <a:lnTo>
                    <a:pt x="3032" y="1651"/>
                  </a:lnTo>
                  <a:lnTo>
                    <a:pt x="2995" y="1639"/>
                  </a:lnTo>
                  <a:lnTo>
                    <a:pt x="2961" y="1621"/>
                  </a:lnTo>
                  <a:lnTo>
                    <a:pt x="2935" y="1599"/>
                  </a:lnTo>
                  <a:lnTo>
                    <a:pt x="2915" y="1575"/>
                  </a:lnTo>
                  <a:lnTo>
                    <a:pt x="2899" y="1548"/>
                  </a:lnTo>
                  <a:lnTo>
                    <a:pt x="2889" y="1518"/>
                  </a:lnTo>
                  <a:lnTo>
                    <a:pt x="2884" y="1486"/>
                  </a:lnTo>
                  <a:lnTo>
                    <a:pt x="2882" y="1453"/>
                  </a:lnTo>
                  <a:lnTo>
                    <a:pt x="2882" y="581"/>
                  </a:lnTo>
                  <a:close/>
                  <a:moveTo>
                    <a:pt x="2396" y="0"/>
                  </a:moveTo>
                  <a:lnTo>
                    <a:pt x="2515" y="0"/>
                  </a:lnTo>
                  <a:lnTo>
                    <a:pt x="2632" y="6"/>
                  </a:lnTo>
                  <a:lnTo>
                    <a:pt x="2745" y="16"/>
                  </a:lnTo>
                  <a:lnTo>
                    <a:pt x="2856" y="32"/>
                  </a:lnTo>
                  <a:lnTo>
                    <a:pt x="2963" y="52"/>
                  </a:lnTo>
                  <a:lnTo>
                    <a:pt x="3064" y="77"/>
                  </a:lnTo>
                  <a:lnTo>
                    <a:pt x="3161" y="109"/>
                  </a:lnTo>
                  <a:lnTo>
                    <a:pt x="3252" y="145"/>
                  </a:lnTo>
                  <a:lnTo>
                    <a:pt x="3339" y="186"/>
                  </a:lnTo>
                  <a:lnTo>
                    <a:pt x="3419" y="232"/>
                  </a:lnTo>
                  <a:lnTo>
                    <a:pt x="3492" y="285"/>
                  </a:lnTo>
                  <a:lnTo>
                    <a:pt x="3557" y="341"/>
                  </a:lnTo>
                  <a:lnTo>
                    <a:pt x="3615" y="404"/>
                  </a:lnTo>
                  <a:lnTo>
                    <a:pt x="3664" y="472"/>
                  </a:lnTo>
                  <a:lnTo>
                    <a:pt x="3706" y="545"/>
                  </a:lnTo>
                  <a:lnTo>
                    <a:pt x="3740" y="622"/>
                  </a:lnTo>
                  <a:lnTo>
                    <a:pt x="3761" y="708"/>
                  </a:lnTo>
                  <a:lnTo>
                    <a:pt x="3775" y="805"/>
                  </a:lnTo>
                  <a:lnTo>
                    <a:pt x="3777" y="900"/>
                  </a:lnTo>
                  <a:lnTo>
                    <a:pt x="3769" y="991"/>
                  </a:lnTo>
                  <a:lnTo>
                    <a:pt x="3750" y="1080"/>
                  </a:lnTo>
                  <a:lnTo>
                    <a:pt x="3722" y="1163"/>
                  </a:lnTo>
                  <a:lnTo>
                    <a:pt x="3684" y="1243"/>
                  </a:lnTo>
                  <a:lnTo>
                    <a:pt x="3641" y="1316"/>
                  </a:lnTo>
                  <a:lnTo>
                    <a:pt x="3591" y="1385"/>
                  </a:lnTo>
                  <a:lnTo>
                    <a:pt x="3536" y="1449"/>
                  </a:lnTo>
                  <a:lnTo>
                    <a:pt x="3476" y="1506"/>
                  </a:lnTo>
                  <a:lnTo>
                    <a:pt x="3413" y="1556"/>
                  </a:lnTo>
                  <a:lnTo>
                    <a:pt x="3345" y="1599"/>
                  </a:lnTo>
                  <a:lnTo>
                    <a:pt x="3278" y="1637"/>
                  </a:lnTo>
                  <a:lnTo>
                    <a:pt x="3211" y="1665"/>
                  </a:lnTo>
                  <a:lnTo>
                    <a:pt x="3211" y="1459"/>
                  </a:lnTo>
                  <a:lnTo>
                    <a:pt x="3286" y="1409"/>
                  </a:lnTo>
                  <a:lnTo>
                    <a:pt x="3355" y="1352"/>
                  </a:lnTo>
                  <a:lnTo>
                    <a:pt x="3415" y="1288"/>
                  </a:lnTo>
                  <a:lnTo>
                    <a:pt x="3468" y="1221"/>
                  </a:lnTo>
                  <a:lnTo>
                    <a:pt x="3510" y="1151"/>
                  </a:lnTo>
                  <a:lnTo>
                    <a:pt x="3543" y="1076"/>
                  </a:lnTo>
                  <a:lnTo>
                    <a:pt x="3569" y="1001"/>
                  </a:lnTo>
                  <a:lnTo>
                    <a:pt x="3581" y="922"/>
                  </a:lnTo>
                  <a:lnTo>
                    <a:pt x="3585" y="842"/>
                  </a:lnTo>
                  <a:lnTo>
                    <a:pt x="3577" y="763"/>
                  </a:lnTo>
                  <a:lnTo>
                    <a:pt x="3557" y="684"/>
                  </a:lnTo>
                  <a:lnTo>
                    <a:pt x="3530" y="610"/>
                  </a:lnTo>
                  <a:lnTo>
                    <a:pt x="3490" y="541"/>
                  </a:lnTo>
                  <a:lnTo>
                    <a:pt x="3444" y="478"/>
                  </a:lnTo>
                  <a:lnTo>
                    <a:pt x="3389" y="420"/>
                  </a:lnTo>
                  <a:lnTo>
                    <a:pt x="3327" y="369"/>
                  </a:lnTo>
                  <a:lnTo>
                    <a:pt x="3258" y="321"/>
                  </a:lnTo>
                  <a:lnTo>
                    <a:pt x="3183" y="280"/>
                  </a:lnTo>
                  <a:lnTo>
                    <a:pt x="3100" y="244"/>
                  </a:lnTo>
                  <a:lnTo>
                    <a:pt x="3010" y="212"/>
                  </a:lnTo>
                  <a:lnTo>
                    <a:pt x="2917" y="186"/>
                  </a:lnTo>
                  <a:lnTo>
                    <a:pt x="2818" y="165"/>
                  </a:lnTo>
                  <a:lnTo>
                    <a:pt x="2715" y="149"/>
                  </a:lnTo>
                  <a:lnTo>
                    <a:pt x="2608" y="139"/>
                  </a:lnTo>
                  <a:lnTo>
                    <a:pt x="2497" y="131"/>
                  </a:lnTo>
                  <a:lnTo>
                    <a:pt x="2384" y="131"/>
                  </a:lnTo>
                  <a:lnTo>
                    <a:pt x="2267" y="133"/>
                  </a:lnTo>
                  <a:lnTo>
                    <a:pt x="2148" y="141"/>
                  </a:lnTo>
                  <a:lnTo>
                    <a:pt x="2027" y="153"/>
                  </a:lnTo>
                  <a:lnTo>
                    <a:pt x="1905" y="171"/>
                  </a:lnTo>
                  <a:lnTo>
                    <a:pt x="1782" y="192"/>
                  </a:lnTo>
                  <a:lnTo>
                    <a:pt x="1659" y="218"/>
                  </a:lnTo>
                  <a:lnTo>
                    <a:pt x="1536" y="248"/>
                  </a:lnTo>
                  <a:lnTo>
                    <a:pt x="1413" y="283"/>
                  </a:lnTo>
                  <a:lnTo>
                    <a:pt x="1292" y="321"/>
                  </a:lnTo>
                  <a:lnTo>
                    <a:pt x="1171" y="365"/>
                  </a:lnTo>
                  <a:lnTo>
                    <a:pt x="1052" y="412"/>
                  </a:lnTo>
                  <a:lnTo>
                    <a:pt x="937" y="464"/>
                  </a:lnTo>
                  <a:lnTo>
                    <a:pt x="824" y="519"/>
                  </a:lnTo>
                  <a:lnTo>
                    <a:pt x="824" y="446"/>
                  </a:lnTo>
                  <a:lnTo>
                    <a:pt x="933" y="383"/>
                  </a:lnTo>
                  <a:lnTo>
                    <a:pt x="1046" y="325"/>
                  </a:lnTo>
                  <a:lnTo>
                    <a:pt x="1163" y="270"/>
                  </a:lnTo>
                  <a:lnTo>
                    <a:pt x="1282" y="222"/>
                  </a:lnTo>
                  <a:lnTo>
                    <a:pt x="1405" y="176"/>
                  </a:lnTo>
                  <a:lnTo>
                    <a:pt x="1528" y="137"/>
                  </a:lnTo>
                  <a:lnTo>
                    <a:pt x="1651" y="103"/>
                  </a:lnTo>
                  <a:lnTo>
                    <a:pt x="1776" y="73"/>
                  </a:lnTo>
                  <a:lnTo>
                    <a:pt x="1903" y="50"/>
                  </a:lnTo>
                  <a:lnTo>
                    <a:pt x="2027" y="30"/>
                  </a:lnTo>
                  <a:lnTo>
                    <a:pt x="2150" y="14"/>
                  </a:lnTo>
                  <a:lnTo>
                    <a:pt x="2273" y="4"/>
                  </a:lnTo>
                  <a:lnTo>
                    <a:pt x="2396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prstClr val="black"/>
                </a:solidFill>
              </a:endParaRPr>
            </a:p>
          </p:txBody>
        </p:sp>
        <p:sp>
          <p:nvSpPr>
            <p:cNvPr id="17" name="Freeform 37"/>
            <p:cNvSpPr>
              <a:spLocks noEditPoints="1"/>
            </p:cNvSpPr>
            <p:nvPr userDrawn="1"/>
          </p:nvSpPr>
          <p:spPr bwMode="auto">
            <a:xfrm>
              <a:off x="1513181" y="577858"/>
              <a:ext cx="52243" cy="51581"/>
            </a:xfrm>
            <a:custGeom>
              <a:avLst/>
              <a:gdLst>
                <a:gd name="T0" fmla="*/ 61 w 156"/>
                <a:gd name="T1" fmla="*/ 73 h 156"/>
                <a:gd name="T2" fmla="*/ 69 w 156"/>
                <a:gd name="T3" fmla="*/ 73 h 156"/>
                <a:gd name="T4" fmla="*/ 75 w 156"/>
                <a:gd name="T5" fmla="*/ 73 h 156"/>
                <a:gd name="T6" fmla="*/ 87 w 156"/>
                <a:gd name="T7" fmla="*/ 71 h 156"/>
                <a:gd name="T8" fmla="*/ 93 w 156"/>
                <a:gd name="T9" fmla="*/ 65 h 156"/>
                <a:gd name="T10" fmla="*/ 93 w 156"/>
                <a:gd name="T11" fmla="*/ 57 h 156"/>
                <a:gd name="T12" fmla="*/ 89 w 156"/>
                <a:gd name="T13" fmla="*/ 49 h 156"/>
                <a:gd name="T14" fmla="*/ 81 w 156"/>
                <a:gd name="T15" fmla="*/ 45 h 156"/>
                <a:gd name="T16" fmla="*/ 61 w 156"/>
                <a:gd name="T17" fmla="*/ 45 h 156"/>
                <a:gd name="T18" fmla="*/ 89 w 156"/>
                <a:gd name="T19" fmla="*/ 29 h 156"/>
                <a:gd name="T20" fmla="*/ 109 w 156"/>
                <a:gd name="T21" fmla="*/ 43 h 156"/>
                <a:gd name="T22" fmla="*/ 111 w 156"/>
                <a:gd name="T23" fmla="*/ 59 h 156"/>
                <a:gd name="T24" fmla="*/ 109 w 156"/>
                <a:gd name="T25" fmla="*/ 73 h 156"/>
                <a:gd name="T26" fmla="*/ 99 w 156"/>
                <a:gd name="T27" fmla="*/ 81 h 156"/>
                <a:gd name="T28" fmla="*/ 114 w 156"/>
                <a:gd name="T29" fmla="*/ 119 h 156"/>
                <a:gd name="T30" fmla="*/ 114 w 156"/>
                <a:gd name="T31" fmla="*/ 123 h 156"/>
                <a:gd name="T32" fmla="*/ 113 w 156"/>
                <a:gd name="T33" fmla="*/ 125 h 156"/>
                <a:gd name="T34" fmla="*/ 97 w 156"/>
                <a:gd name="T35" fmla="*/ 125 h 156"/>
                <a:gd name="T36" fmla="*/ 95 w 156"/>
                <a:gd name="T37" fmla="*/ 123 h 156"/>
                <a:gd name="T38" fmla="*/ 73 w 156"/>
                <a:gd name="T39" fmla="*/ 89 h 156"/>
                <a:gd name="T40" fmla="*/ 71 w 156"/>
                <a:gd name="T41" fmla="*/ 87 h 156"/>
                <a:gd name="T42" fmla="*/ 63 w 156"/>
                <a:gd name="T43" fmla="*/ 87 h 156"/>
                <a:gd name="T44" fmla="*/ 63 w 156"/>
                <a:gd name="T45" fmla="*/ 123 h 156"/>
                <a:gd name="T46" fmla="*/ 59 w 156"/>
                <a:gd name="T47" fmla="*/ 125 h 156"/>
                <a:gd name="T48" fmla="*/ 43 w 156"/>
                <a:gd name="T49" fmla="*/ 123 h 156"/>
                <a:gd name="T50" fmla="*/ 43 w 156"/>
                <a:gd name="T51" fmla="*/ 37 h 156"/>
                <a:gd name="T52" fmla="*/ 45 w 156"/>
                <a:gd name="T53" fmla="*/ 31 h 156"/>
                <a:gd name="T54" fmla="*/ 53 w 156"/>
                <a:gd name="T55" fmla="*/ 29 h 156"/>
                <a:gd name="T56" fmla="*/ 67 w 156"/>
                <a:gd name="T57" fmla="*/ 27 h 156"/>
                <a:gd name="T58" fmla="*/ 77 w 156"/>
                <a:gd name="T59" fmla="*/ 14 h 156"/>
                <a:gd name="T60" fmla="*/ 31 w 156"/>
                <a:gd name="T61" fmla="*/ 31 h 156"/>
                <a:gd name="T62" fmla="*/ 13 w 156"/>
                <a:gd name="T63" fmla="*/ 79 h 156"/>
                <a:gd name="T64" fmla="*/ 31 w 156"/>
                <a:gd name="T65" fmla="*/ 123 h 156"/>
                <a:gd name="T66" fmla="*/ 77 w 156"/>
                <a:gd name="T67" fmla="*/ 142 h 156"/>
                <a:gd name="T68" fmla="*/ 122 w 156"/>
                <a:gd name="T69" fmla="*/ 123 h 156"/>
                <a:gd name="T70" fmla="*/ 142 w 156"/>
                <a:gd name="T71" fmla="*/ 79 h 156"/>
                <a:gd name="T72" fmla="*/ 122 w 156"/>
                <a:gd name="T73" fmla="*/ 31 h 156"/>
                <a:gd name="T74" fmla="*/ 77 w 156"/>
                <a:gd name="T75" fmla="*/ 14 h 156"/>
                <a:gd name="T76" fmla="*/ 103 w 156"/>
                <a:gd name="T77" fmla="*/ 4 h 156"/>
                <a:gd name="T78" fmla="*/ 140 w 156"/>
                <a:gd name="T79" fmla="*/ 31 h 156"/>
                <a:gd name="T80" fmla="*/ 156 w 156"/>
                <a:gd name="T81" fmla="*/ 79 h 156"/>
                <a:gd name="T82" fmla="*/ 140 w 156"/>
                <a:gd name="T83" fmla="*/ 125 h 156"/>
                <a:gd name="T84" fmla="*/ 103 w 156"/>
                <a:gd name="T85" fmla="*/ 152 h 156"/>
                <a:gd name="T86" fmla="*/ 53 w 156"/>
                <a:gd name="T87" fmla="*/ 152 h 156"/>
                <a:gd name="T88" fmla="*/ 13 w 156"/>
                <a:gd name="T89" fmla="*/ 125 h 156"/>
                <a:gd name="T90" fmla="*/ 0 w 156"/>
                <a:gd name="T91" fmla="*/ 79 h 156"/>
                <a:gd name="T92" fmla="*/ 13 w 156"/>
                <a:gd name="T93" fmla="*/ 31 h 156"/>
                <a:gd name="T94" fmla="*/ 53 w 156"/>
                <a:gd name="T95" fmla="*/ 4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6" h="156">
                  <a:moveTo>
                    <a:pt x="61" y="45"/>
                  </a:moveTo>
                  <a:lnTo>
                    <a:pt x="61" y="73"/>
                  </a:lnTo>
                  <a:lnTo>
                    <a:pt x="65" y="73"/>
                  </a:lnTo>
                  <a:lnTo>
                    <a:pt x="69" y="73"/>
                  </a:lnTo>
                  <a:lnTo>
                    <a:pt x="73" y="73"/>
                  </a:lnTo>
                  <a:lnTo>
                    <a:pt x="75" y="73"/>
                  </a:lnTo>
                  <a:lnTo>
                    <a:pt x="81" y="73"/>
                  </a:lnTo>
                  <a:lnTo>
                    <a:pt x="87" y="71"/>
                  </a:lnTo>
                  <a:lnTo>
                    <a:pt x="89" y="67"/>
                  </a:lnTo>
                  <a:lnTo>
                    <a:pt x="93" y="65"/>
                  </a:lnTo>
                  <a:lnTo>
                    <a:pt x="93" y="59"/>
                  </a:lnTo>
                  <a:lnTo>
                    <a:pt x="93" y="57"/>
                  </a:lnTo>
                  <a:lnTo>
                    <a:pt x="93" y="53"/>
                  </a:lnTo>
                  <a:lnTo>
                    <a:pt x="89" y="49"/>
                  </a:lnTo>
                  <a:lnTo>
                    <a:pt x="87" y="47"/>
                  </a:lnTo>
                  <a:lnTo>
                    <a:pt x="81" y="45"/>
                  </a:lnTo>
                  <a:lnTo>
                    <a:pt x="75" y="45"/>
                  </a:lnTo>
                  <a:lnTo>
                    <a:pt x="61" y="45"/>
                  </a:lnTo>
                  <a:close/>
                  <a:moveTo>
                    <a:pt x="73" y="27"/>
                  </a:moveTo>
                  <a:lnTo>
                    <a:pt x="89" y="29"/>
                  </a:lnTo>
                  <a:lnTo>
                    <a:pt x="101" y="35"/>
                  </a:lnTo>
                  <a:lnTo>
                    <a:pt x="109" y="43"/>
                  </a:lnTo>
                  <a:lnTo>
                    <a:pt x="111" y="57"/>
                  </a:lnTo>
                  <a:lnTo>
                    <a:pt x="111" y="59"/>
                  </a:lnTo>
                  <a:lnTo>
                    <a:pt x="111" y="67"/>
                  </a:lnTo>
                  <a:lnTo>
                    <a:pt x="109" y="73"/>
                  </a:lnTo>
                  <a:lnTo>
                    <a:pt x="105" y="79"/>
                  </a:lnTo>
                  <a:lnTo>
                    <a:pt x="99" y="81"/>
                  </a:lnTo>
                  <a:lnTo>
                    <a:pt x="93" y="85"/>
                  </a:lnTo>
                  <a:lnTo>
                    <a:pt x="114" y="119"/>
                  </a:lnTo>
                  <a:lnTo>
                    <a:pt x="114" y="121"/>
                  </a:lnTo>
                  <a:lnTo>
                    <a:pt x="114" y="123"/>
                  </a:lnTo>
                  <a:lnTo>
                    <a:pt x="114" y="123"/>
                  </a:lnTo>
                  <a:lnTo>
                    <a:pt x="113" y="125"/>
                  </a:lnTo>
                  <a:lnTo>
                    <a:pt x="111" y="125"/>
                  </a:lnTo>
                  <a:lnTo>
                    <a:pt x="97" y="125"/>
                  </a:lnTo>
                  <a:lnTo>
                    <a:pt x="95" y="125"/>
                  </a:lnTo>
                  <a:lnTo>
                    <a:pt x="95" y="123"/>
                  </a:lnTo>
                  <a:lnTo>
                    <a:pt x="75" y="89"/>
                  </a:lnTo>
                  <a:lnTo>
                    <a:pt x="73" y="89"/>
                  </a:lnTo>
                  <a:lnTo>
                    <a:pt x="71" y="87"/>
                  </a:lnTo>
                  <a:lnTo>
                    <a:pt x="71" y="87"/>
                  </a:lnTo>
                  <a:lnTo>
                    <a:pt x="69" y="87"/>
                  </a:lnTo>
                  <a:lnTo>
                    <a:pt x="63" y="87"/>
                  </a:lnTo>
                  <a:lnTo>
                    <a:pt x="63" y="121"/>
                  </a:lnTo>
                  <a:lnTo>
                    <a:pt x="63" y="123"/>
                  </a:lnTo>
                  <a:lnTo>
                    <a:pt x="61" y="125"/>
                  </a:lnTo>
                  <a:lnTo>
                    <a:pt x="59" y="125"/>
                  </a:lnTo>
                  <a:lnTo>
                    <a:pt x="45" y="125"/>
                  </a:lnTo>
                  <a:lnTo>
                    <a:pt x="43" y="123"/>
                  </a:lnTo>
                  <a:lnTo>
                    <a:pt x="43" y="121"/>
                  </a:lnTo>
                  <a:lnTo>
                    <a:pt x="43" y="37"/>
                  </a:lnTo>
                  <a:lnTo>
                    <a:pt x="43" y="33"/>
                  </a:lnTo>
                  <a:lnTo>
                    <a:pt x="45" y="31"/>
                  </a:lnTo>
                  <a:lnTo>
                    <a:pt x="49" y="29"/>
                  </a:lnTo>
                  <a:lnTo>
                    <a:pt x="53" y="29"/>
                  </a:lnTo>
                  <a:lnTo>
                    <a:pt x="59" y="29"/>
                  </a:lnTo>
                  <a:lnTo>
                    <a:pt x="67" y="27"/>
                  </a:lnTo>
                  <a:lnTo>
                    <a:pt x="73" y="27"/>
                  </a:lnTo>
                  <a:close/>
                  <a:moveTo>
                    <a:pt x="77" y="14"/>
                  </a:moveTo>
                  <a:lnTo>
                    <a:pt x="51" y="18"/>
                  </a:lnTo>
                  <a:lnTo>
                    <a:pt x="31" y="31"/>
                  </a:lnTo>
                  <a:lnTo>
                    <a:pt x="17" y="53"/>
                  </a:lnTo>
                  <a:lnTo>
                    <a:pt x="13" y="79"/>
                  </a:lnTo>
                  <a:lnTo>
                    <a:pt x="17" y="103"/>
                  </a:lnTo>
                  <a:lnTo>
                    <a:pt x="31" y="123"/>
                  </a:lnTo>
                  <a:lnTo>
                    <a:pt x="51" y="136"/>
                  </a:lnTo>
                  <a:lnTo>
                    <a:pt x="77" y="142"/>
                  </a:lnTo>
                  <a:lnTo>
                    <a:pt x="103" y="136"/>
                  </a:lnTo>
                  <a:lnTo>
                    <a:pt x="122" y="123"/>
                  </a:lnTo>
                  <a:lnTo>
                    <a:pt x="136" y="103"/>
                  </a:lnTo>
                  <a:lnTo>
                    <a:pt x="142" y="79"/>
                  </a:lnTo>
                  <a:lnTo>
                    <a:pt x="136" y="53"/>
                  </a:lnTo>
                  <a:lnTo>
                    <a:pt x="122" y="31"/>
                  </a:lnTo>
                  <a:lnTo>
                    <a:pt x="103" y="18"/>
                  </a:lnTo>
                  <a:lnTo>
                    <a:pt x="77" y="14"/>
                  </a:lnTo>
                  <a:close/>
                  <a:moveTo>
                    <a:pt x="77" y="0"/>
                  </a:moveTo>
                  <a:lnTo>
                    <a:pt x="103" y="4"/>
                  </a:lnTo>
                  <a:lnTo>
                    <a:pt x="122" y="16"/>
                  </a:lnTo>
                  <a:lnTo>
                    <a:pt x="140" y="31"/>
                  </a:lnTo>
                  <a:lnTo>
                    <a:pt x="152" y="53"/>
                  </a:lnTo>
                  <a:lnTo>
                    <a:pt x="156" y="79"/>
                  </a:lnTo>
                  <a:lnTo>
                    <a:pt x="152" y="103"/>
                  </a:lnTo>
                  <a:lnTo>
                    <a:pt x="140" y="125"/>
                  </a:lnTo>
                  <a:lnTo>
                    <a:pt x="122" y="140"/>
                  </a:lnTo>
                  <a:lnTo>
                    <a:pt x="103" y="152"/>
                  </a:lnTo>
                  <a:lnTo>
                    <a:pt x="77" y="156"/>
                  </a:lnTo>
                  <a:lnTo>
                    <a:pt x="53" y="152"/>
                  </a:lnTo>
                  <a:lnTo>
                    <a:pt x="31" y="140"/>
                  </a:lnTo>
                  <a:lnTo>
                    <a:pt x="13" y="125"/>
                  </a:lnTo>
                  <a:lnTo>
                    <a:pt x="4" y="103"/>
                  </a:lnTo>
                  <a:lnTo>
                    <a:pt x="0" y="79"/>
                  </a:lnTo>
                  <a:lnTo>
                    <a:pt x="4" y="53"/>
                  </a:lnTo>
                  <a:lnTo>
                    <a:pt x="13" y="31"/>
                  </a:lnTo>
                  <a:lnTo>
                    <a:pt x="31" y="16"/>
                  </a:lnTo>
                  <a:lnTo>
                    <a:pt x="53" y="4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381018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6" r:id="rId11"/>
    <p:sldLayoutId id="2147483681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1219140" rtl="0" eaLnBrk="1" latinLnBrk="0" hangingPunct="1">
        <a:lnSpc>
          <a:spcPct val="70000"/>
        </a:lnSpc>
        <a:spcBef>
          <a:spcPct val="0"/>
        </a:spcBef>
        <a:buNone/>
        <a:defRPr sz="5867" b="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1219140" rtl="0" eaLnBrk="1" latinLnBrk="0" hangingPunct="1">
        <a:spcBef>
          <a:spcPts val="800"/>
        </a:spcBef>
        <a:buClr>
          <a:schemeClr val="accent2"/>
        </a:buClr>
        <a:buFont typeface="Wingdings" panose="05000000000000000000" pitchFamily="2" charset="2"/>
        <a:buNone/>
        <a:defRPr sz="24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228589" indent="-228589" algn="l" defTabSz="1219140" rtl="0" eaLnBrk="1" latinLnBrk="0" hangingPunct="1">
        <a:spcBef>
          <a:spcPts val="800"/>
        </a:spcBef>
        <a:buClr>
          <a:schemeClr val="tx2"/>
        </a:buClr>
        <a:buFont typeface="Wingdings" panose="05000000000000000000" pitchFamily="2" charset="2"/>
        <a:buChar char="§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463527" indent="-228589" algn="l" defTabSz="1219140" rtl="0" eaLnBrk="1" latinLnBrk="0" hangingPunct="1">
        <a:spcBef>
          <a:spcPts val="800"/>
        </a:spcBef>
        <a:buClr>
          <a:schemeClr val="tx2"/>
        </a:buClr>
        <a:buFont typeface="Intel Clear" panose="020B0604020203020204" pitchFamily="34" charset="0"/>
        <a:buChar char="–"/>
        <a:defRPr sz="2400" kern="1200">
          <a:solidFill>
            <a:schemeClr val="tx2"/>
          </a:solidFill>
          <a:latin typeface="+mn-lt"/>
          <a:ea typeface="+mn-ea"/>
          <a:cs typeface="+mn-cs"/>
        </a:defRPr>
      </a:lvl3pPr>
      <a:lvl4pPr marL="681534" indent="-228589" algn="l" defTabSz="1219140" rtl="0" eaLnBrk="1" latinLnBrk="0" hangingPunct="1">
        <a:spcBef>
          <a:spcPts val="800"/>
        </a:spcBef>
        <a:buClr>
          <a:schemeClr val="tx2"/>
        </a:buClr>
        <a:buFont typeface="Intel Clear" panose="020B0604020203020204" pitchFamily="34" charset="0"/>
        <a:buChar char="–"/>
        <a:defRPr sz="2133" kern="1200">
          <a:solidFill>
            <a:schemeClr val="tx2"/>
          </a:solidFill>
          <a:latin typeface="+mn-lt"/>
          <a:ea typeface="+mn-ea"/>
          <a:cs typeface="+mn-cs"/>
        </a:defRPr>
      </a:lvl4pPr>
      <a:lvl5pPr marL="918588" indent="-224356" algn="l" defTabSz="1219140" rtl="0" eaLnBrk="1" latinLnBrk="0" hangingPunct="1">
        <a:spcBef>
          <a:spcPts val="800"/>
        </a:spcBef>
        <a:buClr>
          <a:schemeClr val="tx2"/>
        </a:buClr>
        <a:buFont typeface="Intel Clear" panose="020B0604020203020204" pitchFamily="34" charset="0"/>
        <a:buChar char="–"/>
        <a:defRPr sz="1867" kern="1200">
          <a:solidFill>
            <a:schemeClr val="tx2"/>
          </a:solidFill>
          <a:latin typeface="+mn-lt"/>
          <a:ea typeface="+mn-ea"/>
          <a:cs typeface="+mn-cs"/>
        </a:defRPr>
      </a:lvl5pPr>
      <a:lvl6pPr marL="3352632" indent="-304784" algn="l" defTabSz="121914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202" indent="-304784" algn="l" defTabSz="121914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772" indent="-304784" algn="l" defTabSz="121914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341" indent="-304784" algn="l" defTabSz="121914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70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40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09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78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48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418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987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557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-2116" y="6345936"/>
            <a:ext cx="12192000" cy="512064"/>
          </a:xfrm>
          <a:prstGeom prst="rect">
            <a:avLst/>
          </a:prstGeom>
          <a:gradFill flip="none" rotWithShape="1">
            <a:gsLst>
              <a:gs pos="32000">
                <a:schemeClr val="tx2"/>
              </a:gs>
              <a:gs pos="95000">
                <a:srgbClr val="009FDF"/>
              </a:gs>
              <a:gs pos="78000">
                <a:srgbClr val="0071C5"/>
              </a:gs>
            </a:gsLst>
            <a:lin ang="1986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pic>
        <p:nvPicPr>
          <p:cNvPr id="11" name="Picture 2" descr="\\.psf\Home\Desktop\Intel.png"/>
          <p:cNvPicPr>
            <a:picLocks noChangeAspect="1" noChangeArrowheads="1"/>
          </p:cNvPicPr>
          <p:nvPr/>
        </p:nvPicPr>
        <p:blipFill>
          <a:blip r:embed="rId6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6554" y="6440786"/>
            <a:ext cx="485781" cy="320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Connector 11"/>
          <p:cNvCxnSpPr/>
          <p:nvPr/>
        </p:nvCxnSpPr>
        <p:spPr>
          <a:xfrm>
            <a:off x="11624735" y="6432680"/>
            <a:ext cx="3175" cy="316992"/>
          </a:xfrm>
          <a:prstGeom prst="line">
            <a:avLst/>
          </a:prstGeom>
          <a:ln w="9525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7484" y="413507"/>
            <a:ext cx="10972800" cy="115824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28pt Intel Clear Headline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7484" y="1604434"/>
            <a:ext cx="10970683" cy="456776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18pt Intel Clear body text</a:t>
            </a:r>
          </a:p>
          <a:p>
            <a:pPr lvl="1"/>
            <a:r>
              <a:rPr lang="en-US" dirty="0"/>
              <a:t>16pt Intel Clear bullet one</a:t>
            </a:r>
          </a:p>
          <a:p>
            <a:pPr lvl="2"/>
            <a:r>
              <a:rPr lang="en-US" dirty="0"/>
              <a:t>16pt Intel Clear sub-bullet</a:t>
            </a:r>
          </a:p>
          <a:p>
            <a:pPr lvl="3"/>
            <a:r>
              <a:rPr lang="en-US" dirty="0" err="1"/>
              <a:t>14pt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14pt</a:t>
            </a:r>
            <a:r>
              <a:rPr lang="en-US" dirty="0"/>
              <a:t> Intel Clear 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627909" y="6422184"/>
            <a:ext cx="380027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67">
                <a:solidFill>
                  <a:schemeClr val="bg1"/>
                </a:solidFill>
                <a:latin typeface="+mn-lt"/>
                <a:cs typeface="Intel Clear"/>
              </a:defRPr>
            </a:lvl1pPr>
          </a:lstStyle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605368" y="6582382"/>
            <a:ext cx="3251928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dirty="0">
                <a:solidFill>
                  <a:schemeClr val="bg1">
                    <a:lumMod val="85000"/>
                  </a:schemeClr>
                </a:solidFill>
                <a:latin typeface="+mn-lt"/>
              </a:rPr>
              <a:t>Copyright</a:t>
            </a:r>
            <a:r>
              <a:rPr lang="en-US" sz="800" baseline="0" dirty="0">
                <a:solidFill>
                  <a:schemeClr val="bg1">
                    <a:lumMod val="85000"/>
                  </a:schemeClr>
                </a:solidFill>
                <a:latin typeface="+mn-lt"/>
              </a:rPr>
              <a:t> </a:t>
            </a:r>
            <a:r>
              <a:rPr lang="en-US" sz="800" dirty="0">
                <a:solidFill>
                  <a:schemeClr val="bg1">
                    <a:lumMod val="85000"/>
                  </a:schemeClr>
                </a:solidFill>
                <a:latin typeface="+mn-lt"/>
              </a:rPr>
              <a:t>©  2018, Intel Corporation. All rights reserved. </a:t>
            </a:r>
            <a:br>
              <a:rPr lang="en-US" sz="800" dirty="0">
                <a:solidFill>
                  <a:schemeClr val="bg1">
                    <a:lumMod val="85000"/>
                  </a:schemeClr>
                </a:solidFill>
                <a:latin typeface="+mn-lt"/>
              </a:rPr>
            </a:br>
            <a:r>
              <a:rPr lang="en-US" sz="800" dirty="0">
                <a:solidFill>
                  <a:schemeClr val="bg1">
                    <a:lumMod val="85000"/>
                  </a:schemeClr>
                </a:solidFill>
                <a:latin typeface="+mn-lt"/>
              </a:rPr>
              <a:t>*Other names and brands may be claimed as the property of others.</a:t>
            </a:r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422184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67">
                <a:solidFill>
                  <a:schemeClr val="bg1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4" name="Action Button: Custom 3">
            <a:hlinkClick r:id="" action="ppaction://noaction" highlightClick="1"/>
          </p:cNvPr>
          <p:cNvSpPr/>
          <p:nvPr userDrawn="1"/>
        </p:nvSpPr>
        <p:spPr>
          <a:xfrm>
            <a:off x="605369" y="6422185"/>
            <a:ext cx="1328207" cy="151513"/>
          </a:xfrm>
          <a:prstGeom prst="actionButtonBlank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67" b="0" dirty="0">
                <a:solidFill>
                  <a:schemeClr val="tx1"/>
                </a:solidFill>
                <a:hlinkClick r:id="" action="ppaction://noaction"/>
              </a:rPr>
              <a:t>Optimization Notice</a:t>
            </a:r>
            <a:endParaRPr lang="en-US" sz="1067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99687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  <p:sldLayoutId id="2147483696" r:id="rId14"/>
    <p:sldLayoutId id="2147483697" r:id="rId15"/>
    <p:sldLayoutId id="2147483698" r:id="rId16"/>
    <p:sldLayoutId id="2147483699" r:id="rId17"/>
    <p:sldLayoutId id="2147483700" r:id="rId18"/>
    <p:sldLayoutId id="2147483701" r:id="rId19"/>
    <p:sldLayoutId id="2147483702" r:id="rId20"/>
    <p:sldLayoutId id="2147483703" r:id="rId21"/>
    <p:sldLayoutId id="2147483704" r:id="rId22"/>
    <p:sldLayoutId id="2147483705" r:id="rId23"/>
    <p:sldLayoutId id="2147483706" r:id="rId24"/>
    <p:sldLayoutId id="2147483707" r:id="rId25"/>
    <p:sldLayoutId id="2147483708" r:id="rId26"/>
    <p:sldLayoutId id="2147483709" r:id="rId27"/>
    <p:sldLayoutId id="2147483710" r:id="rId28"/>
    <p:sldLayoutId id="2147483711" r:id="rId29"/>
    <p:sldLayoutId id="2147483712" r:id="rId30"/>
    <p:sldLayoutId id="2147483713" r:id="rId31"/>
    <p:sldLayoutId id="2147483714" r:id="rId32"/>
    <p:sldLayoutId id="2147483715" r:id="rId33"/>
    <p:sldLayoutId id="2147483716" r:id="rId34"/>
    <p:sldLayoutId id="2147483717" r:id="rId35"/>
    <p:sldLayoutId id="2147483718" r:id="rId36"/>
    <p:sldLayoutId id="2147483719" r:id="rId37"/>
    <p:sldLayoutId id="2147483724" r:id="rId38"/>
    <p:sldLayoutId id="2147483727" r:id="rId39"/>
    <p:sldLayoutId id="2147483728" r:id="rId40"/>
    <p:sldLayoutId id="2147483732" r:id="rId41"/>
    <p:sldLayoutId id="2147483733" r:id="rId42"/>
    <p:sldLayoutId id="2147483734" r:id="rId43"/>
    <p:sldLayoutId id="2147483735" r:id="rId44"/>
    <p:sldLayoutId id="2147483736" r:id="rId45"/>
    <p:sldLayoutId id="2147483737" r:id="rId46"/>
    <p:sldLayoutId id="2147483738" r:id="rId47"/>
    <p:sldLayoutId id="2147483739" r:id="rId48"/>
    <p:sldLayoutId id="2147483740" r:id="rId49"/>
    <p:sldLayoutId id="2147483741" r:id="rId50"/>
    <p:sldLayoutId id="2147483743" r:id="rId51"/>
    <p:sldLayoutId id="2147483744" r:id="rId52"/>
    <p:sldLayoutId id="2147483758" r:id="rId53"/>
    <p:sldLayoutId id="2147483785" r:id="rId54"/>
    <p:sldLayoutId id="2147483787" r:id="rId55"/>
    <p:sldLayoutId id="2147483801" r:id="rId56"/>
    <p:sldLayoutId id="2147483803" r:id="rId57"/>
    <p:sldLayoutId id="2147483829" r:id="rId58"/>
    <p:sldLayoutId id="2147483845" r:id="rId59"/>
    <p:sldLayoutId id="2147483846" r:id="rId60"/>
  </p:sldLayoutIdLst>
  <p:hf hdr="0" dt="0"/>
  <p:txStyles>
    <p:titleStyle>
      <a:lvl1pPr algn="l" defTabSz="609585" rtl="0" eaLnBrk="1" latinLnBrk="0" hangingPunct="1">
        <a:lnSpc>
          <a:spcPct val="100000"/>
        </a:lnSpc>
        <a:spcBef>
          <a:spcPct val="0"/>
        </a:spcBef>
        <a:buNone/>
        <a:defRPr sz="3733" b="0" i="0" kern="1200" spc="0" baseline="0">
          <a:solidFill>
            <a:schemeClr val="tx2"/>
          </a:solidFill>
          <a:latin typeface="Intel Clear"/>
          <a:ea typeface="Intel Clear"/>
          <a:cs typeface="Intel Clear"/>
        </a:defRPr>
      </a:lvl1pPr>
    </p:titleStyle>
    <p:bodyStyle>
      <a:lvl1pPr marL="0" indent="0" algn="l" defTabSz="609585" rtl="0" eaLnBrk="1" latinLnBrk="0" hangingPunct="1">
        <a:spcBef>
          <a:spcPts val="1600"/>
        </a:spcBef>
        <a:spcAft>
          <a:spcPts val="0"/>
        </a:spcAft>
        <a:buFont typeface="Wingdings" panose="05000000000000000000" pitchFamily="2" charset="2"/>
        <a:buNone/>
        <a:defRPr sz="2400" b="0" kern="1200">
          <a:solidFill>
            <a:srgbClr val="0071C5"/>
          </a:solidFill>
          <a:latin typeface="+mn-lt"/>
          <a:ea typeface="+mn-ea"/>
          <a:cs typeface="Intel Clear" panose="020B0604020203020204" pitchFamily="34" charset="0"/>
        </a:defRPr>
      </a:lvl1pPr>
      <a:lvl2pPr marL="300559" indent="-300559" algn="l" defTabSz="609585" rtl="0" eaLnBrk="1" latinLnBrk="0" hangingPunct="1">
        <a:spcBef>
          <a:spcPts val="1600"/>
        </a:spcBef>
        <a:buFont typeface="Wingdings" charset="2"/>
        <a:buChar char="§"/>
        <a:defRPr sz="2133" kern="1200" baseline="0">
          <a:solidFill>
            <a:schemeClr val="tx2"/>
          </a:solidFill>
          <a:latin typeface="+mn-lt"/>
          <a:ea typeface="+mn-ea"/>
          <a:cs typeface="Intel Clear" panose="020B0604020203020204" pitchFamily="34" charset="0"/>
        </a:defRPr>
      </a:lvl2pPr>
      <a:lvl3pPr marL="761981" indent="-304792" algn="l" defTabSz="609585" rtl="0" eaLnBrk="1" latinLnBrk="0" hangingPunct="1">
        <a:spcBef>
          <a:spcPts val="1067"/>
        </a:spcBef>
        <a:buFont typeface="Intel Clear" panose="020B0604020203020204" pitchFamily="34" charset="0"/>
        <a:buChar char="–"/>
        <a:defRPr sz="2133" kern="1200">
          <a:solidFill>
            <a:schemeClr val="tx2"/>
          </a:solidFill>
          <a:latin typeface="+mn-lt"/>
          <a:ea typeface="+mn-ea"/>
          <a:cs typeface="Intel Clear" panose="020B0604020203020204" pitchFamily="34" charset="0"/>
        </a:defRPr>
      </a:lvl3pPr>
      <a:lvl4pPr marL="1293252" indent="-304792" algn="l" defTabSz="609585" rtl="0" eaLnBrk="1" latinLnBrk="0" hangingPunct="1">
        <a:spcBef>
          <a:spcPct val="20000"/>
        </a:spcBef>
        <a:buFont typeface="Arial"/>
        <a:buChar char="–"/>
        <a:defRPr sz="1867" kern="1200">
          <a:solidFill>
            <a:schemeClr val="tx2"/>
          </a:solidFill>
          <a:latin typeface="+mn-lt"/>
          <a:ea typeface="+mn-ea"/>
          <a:cs typeface="Intel Clear" panose="020B0604020203020204" pitchFamily="34" charset="0"/>
        </a:defRPr>
      </a:lvl4pPr>
      <a:lvl5pPr marL="1758907" indent="-304792" algn="l" defTabSz="609585" rtl="0" eaLnBrk="1" latinLnBrk="0" hangingPunct="1">
        <a:spcBef>
          <a:spcPct val="20000"/>
        </a:spcBef>
        <a:buFont typeface="Intel Clear" panose="020B0604020203020204" pitchFamily="34" charset="0"/>
        <a:buChar char="–"/>
        <a:defRPr sz="1867" kern="1200">
          <a:solidFill>
            <a:schemeClr val="tx2"/>
          </a:solidFill>
          <a:latin typeface="+mn-lt"/>
          <a:ea typeface="+mn-ea"/>
          <a:cs typeface="Intel Clear" panose="020B0604020203020204" pitchFamily="34" charset="0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13" Type="http://schemas.openxmlformats.org/officeDocument/2006/relationships/image" Target="../media/image19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Relationship Id="rId14" Type="http://schemas.openxmlformats.org/officeDocument/2006/relationships/image" Target="../media/image20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18" Type="http://schemas.openxmlformats.org/officeDocument/2006/relationships/image" Target="../media/image36.png"/><Relationship Id="rId26" Type="http://schemas.openxmlformats.org/officeDocument/2006/relationships/image" Target="../media/image44.png"/><Relationship Id="rId3" Type="http://schemas.openxmlformats.org/officeDocument/2006/relationships/image" Target="../media/image21.png"/><Relationship Id="rId21" Type="http://schemas.openxmlformats.org/officeDocument/2006/relationships/image" Target="../media/image39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17" Type="http://schemas.openxmlformats.org/officeDocument/2006/relationships/image" Target="../media/image35.png"/><Relationship Id="rId25" Type="http://schemas.openxmlformats.org/officeDocument/2006/relationships/image" Target="../media/image43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34.png"/><Relationship Id="rId20" Type="http://schemas.openxmlformats.org/officeDocument/2006/relationships/image" Target="../media/image38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24" Type="http://schemas.openxmlformats.org/officeDocument/2006/relationships/image" Target="../media/image42.png"/><Relationship Id="rId5" Type="http://schemas.openxmlformats.org/officeDocument/2006/relationships/image" Target="../media/image23.png"/><Relationship Id="rId15" Type="http://schemas.openxmlformats.org/officeDocument/2006/relationships/image" Target="../media/image33.png"/><Relationship Id="rId23" Type="http://schemas.openxmlformats.org/officeDocument/2006/relationships/image" Target="../media/image41.png"/><Relationship Id="rId10" Type="http://schemas.openxmlformats.org/officeDocument/2006/relationships/image" Target="../media/image28.png"/><Relationship Id="rId19" Type="http://schemas.openxmlformats.org/officeDocument/2006/relationships/image" Target="../media/image37.jpg"/><Relationship Id="rId4" Type="http://schemas.openxmlformats.org/officeDocument/2006/relationships/image" Target="../media/image22.png"/><Relationship Id="rId9" Type="http://schemas.openxmlformats.org/officeDocument/2006/relationships/image" Target="../media/image27.png"/><Relationship Id="rId14" Type="http://schemas.openxmlformats.org/officeDocument/2006/relationships/image" Target="../media/image32.png"/><Relationship Id="rId22" Type="http://schemas.openxmlformats.org/officeDocument/2006/relationships/image" Target="../media/image40.png"/><Relationship Id="rId27" Type="http://schemas.openxmlformats.org/officeDocument/2006/relationships/image" Target="../media/image45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2.jpeg"/><Relationship Id="rId4" Type="http://schemas.openxmlformats.org/officeDocument/2006/relationships/image" Target="../media/image51.jp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Title 3"/>
          <p:cNvSpPr txBox="1">
            <a:spLocks/>
          </p:cNvSpPr>
          <p:nvPr/>
        </p:nvSpPr>
        <p:spPr bwMode="auto">
          <a:xfrm>
            <a:off x="873549" y="2885256"/>
            <a:ext cx="9546532" cy="6773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67921" tIns="33960" rIns="67921" bIns="3396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ct val="75000"/>
              </a:lnSpc>
              <a:spcBef>
                <a:spcPct val="0"/>
              </a:spcBef>
              <a:spcAft>
                <a:spcPct val="0"/>
              </a:spcAft>
              <a:defRPr sz="8178">
                <a:solidFill>
                  <a:schemeClr val="tx1">
                    <a:alpha val="8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73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Neo Sans Intel Medium" pitchFamily="34" charset="0"/>
                <a:cs typeface="Arial" charset="0"/>
              </a:defRPr>
            </a:lvl2pPr>
            <a:lvl3pPr algn="ctr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73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Neo Sans Intel Medium" pitchFamily="34" charset="0"/>
                <a:cs typeface="Arial" charset="0"/>
              </a:defRPr>
            </a:lvl3pPr>
            <a:lvl4pPr algn="ctr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73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Neo Sans Intel Medium" pitchFamily="34" charset="0"/>
                <a:cs typeface="Arial" charset="0"/>
              </a:defRPr>
            </a:lvl4pPr>
            <a:lvl5pPr algn="ctr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73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Neo Sans Intel Medium" pitchFamily="34" charset="0"/>
                <a:cs typeface="Arial" charset="0"/>
              </a:defRPr>
            </a:lvl5pPr>
            <a:lvl6pPr marL="67738" algn="ctr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73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Neo Sans Intel Medium" pitchFamily="34" charset="0"/>
                <a:cs typeface="Arial" charset="0"/>
              </a:defRPr>
            </a:lvl6pPr>
            <a:lvl7pPr marL="135474" algn="ctr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73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Neo Sans Intel Medium" pitchFamily="34" charset="0"/>
                <a:cs typeface="Arial" charset="0"/>
              </a:defRPr>
            </a:lvl7pPr>
            <a:lvl8pPr marL="203211" algn="ctr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73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Neo Sans Intel Medium" pitchFamily="34" charset="0"/>
                <a:cs typeface="Arial" charset="0"/>
              </a:defRPr>
            </a:lvl8pPr>
            <a:lvl9pPr marL="270949" algn="ctr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73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Neo Sans Intel Medium" pitchFamily="34" charset="0"/>
                <a:cs typeface="Arial" charset="0"/>
              </a:defRPr>
            </a:lvl9pPr>
          </a:lstStyle>
          <a:p>
            <a:pPr marL="0" marR="0" lvl="0" indent="0" algn="l" defTabSz="774538" rtl="0" eaLnBrk="1" fontAlgn="base" latinLnBrk="0" hangingPunct="1">
              <a:lnSpc>
                <a:spcPct val="6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431800" algn="ctr" rotWithShape="0">
                    <a:prstClr val="black"/>
                  </a:outerShdw>
                </a:effectLst>
                <a:uLnTx/>
                <a:uFillTx/>
                <a:latin typeface="Intel Clear Pro"/>
                <a:ea typeface="+mj-ea"/>
                <a:cs typeface="+mj-cs"/>
              </a:rPr>
              <a:t>Object detection using cv-</a:t>
            </a:r>
            <a:r>
              <a:rPr kumimoji="0" lang="en-US" sz="88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>
                  <a:outerShdw blurRad="431800" algn="ctr" rotWithShape="0">
                    <a:prstClr val="black"/>
                  </a:outerShdw>
                </a:effectLst>
                <a:uLnTx/>
                <a:uFillTx/>
                <a:latin typeface="Intel Clear Pro"/>
                <a:ea typeface="+mj-ea"/>
                <a:cs typeface="+mj-cs"/>
              </a:rPr>
              <a:t>sdk</a:t>
            </a:r>
            <a:endParaRPr kumimoji="0" lang="en-US" sz="11500" b="0" i="0" u="none" strike="noStrike" kern="0" cap="none" spc="0" normalizeH="0" baseline="0" noProof="0" dirty="0">
              <a:ln>
                <a:noFill/>
              </a:ln>
              <a:solidFill>
                <a:srgbClr val="F3D54E"/>
              </a:solidFill>
              <a:effectLst>
                <a:outerShdw blurRad="431800" algn="ctr" rotWithShape="0">
                  <a:prstClr val="black"/>
                </a:outerShdw>
              </a:effectLst>
              <a:uLnTx/>
              <a:uFillTx/>
              <a:latin typeface="Intel Clear Pro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410994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Inference Engine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4627810" y="1968617"/>
            <a:ext cx="3203172" cy="620684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Application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607484" y="3167927"/>
            <a:ext cx="11351760" cy="6206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Inference Engine</a:t>
            </a:r>
          </a:p>
        </p:txBody>
      </p:sp>
      <p:sp>
        <p:nvSpPr>
          <p:cNvPr id="6" name="Rectangle 5"/>
          <p:cNvSpPr/>
          <p:nvPr/>
        </p:nvSpPr>
        <p:spPr>
          <a:xfrm>
            <a:off x="10279782" y="4367237"/>
            <a:ext cx="1519572" cy="407352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33" dirty="0"/>
              <a:t>clDNN Plugin</a:t>
            </a:r>
          </a:p>
        </p:txBody>
      </p:sp>
      <p:sp>
        <p:nvSpPr>
          <p:cNvPr id="7" name="Rectangle 6"/>
          <p:cNvSpPr/>
          <p:nvPr/>
        </p:nvSpPr>
        <p:spPr>
          <a:xfrm>
            <a:off x="6944285" y="4380505"/>
            <a:ext cx="1504336" cy="415211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33" dirty="0"/>
              <a:t>MKLDNN Plugin</a:t>
            </a:r>
          </a:p>
        </p:txBody>
      </p:sp>
      <p:sp>
        <p:nvSpPr>
          <p:cNvPr id="8" name="Rectangle 7"/>
          <p:cNvSpPr/>
          <p:nvPr/>
        </p:nvSpPr>
        <p:spPr>
          <a:xfrm>
            <a:off x="794051" y="4392994"/>
            <a:ext cx="1451269" cy="406044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33" dirty="0"/>
              <a:t>FPGA Plugin</a:t>
            </a:r>
          </a:p>
        </p:txBody>
      </p:sp>
      <p:sp>
        <p:nvSpPr>
          <p:cNvPr id="13" name="Down Arrow 12"/>
          <p:cNvSpPr/>
          <p:nvPr/>
        </p:nvSpPr>
        <p:spPr>
          <a:xfrm>
            <a:off x="6066175" y="2581841"/>
            <a:ext cx="332509" cy="586073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4" name="Down Arrow 13"/>
          <p:cNvSpPr/>
          <p:nvPr/>
        </p:nvSpPr>
        <p:spPr>
          <a:xfrm>
            <a:off x="1374207" y="3797112"/>
            <a:ext cx="332509" cy="586073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5" name="Down Arrow 14"/>
          <p:cNvSpPr/>
          <p:nvPr/>
        </p:nvSpPr>
        <p:spPr>
          <a:xfrm>
            <a:off x="7523244" y="3780752"/>
            <a:ext cx="332509" cy="586073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6" name="Down Arrow 15"/>
          <p:cNvSpPr/>
          <p:nvPr/>
        </p:nvSpPr>
        <p:spPr>
          <a:xfrm>
            <a:off x="10804475" y="3786345"/>
            <a:ext cx="332509" cy="586073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grpSp>
        <p:nvGrpSpPr>
          <p:cNvPr id="29" name="Group 28"/>
          <p:cNvGrpSpPr/>
          <p:nvPr/>
        </p:nvGrpSpPr>
        <p:grpSpPr>
          <a:xfrm>
            <a:off x="6956698" y="5067561"/>
            <a:ext cx="1519569" cy="595283"/>
            <a:chOff x="4190145" y="4140325"/>
            <a:chExt cx="1139677" cy="446462"/>
          </a:xfrm>
        </p:grpSpPr>
        <p:sp>
          <p:nvSpPr>
            <p:cNvPr id="22" name="Rounded Rectangle 21"/>
            <p:cNvSpPr/>
            <p:nvPr/>
          </p:nvSpPr>
          <p:spPr>
            <a:xfrm>
              <a:off x="4190145" y="4140325"/>
              <a:ext cx="1139677" cy="446462"/>
            </a:xfrm>
            <a:prstGeom prst="round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en-US" sz="1400" dirty="0"/>
                <a:t>CPU</a:t>
              </a:r>
            </a:p>
          </p:txBody>
        </p:sp>
        <p:pic>
          <p:nvPicPr>
            <p:cNvPr id="23" name="Picture 10" descr="http://www.lenovo.com/images/products/yoga/AKyoga/intel-inside-50x46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09553" y="4217678"/>
              <a:ext cx="308321" cy="2816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1" name="Group 30"/>
          <p:cNvGrpSpPr/>
          <p:nvPr/>
        </p:nvGrpSpPr>
        <p:grpSpPr>
          <a:xfrm>
            <a:off x="10264913" y="5052728"/>
            <a:ext cx="1519569" cy="595283"/>
            <a:chOff x="4190145" y="4140325"/>
            <a:chExt cx="1139677" cy="446462"/>
          </a:xfrm>
        </p:grpSpPr>
        <p:sp>
          <p:nvSpPr>
            <p:cNvPr id="32" name="Rounded Rectangle 31"/>
            <p:cNvSpPr/>
            <p:nvPr/>
          </p:nvSpPr>
          <p:spPr>
            <a:xfrm>
              <a:off x="4190145" y="4140325"/>
              <a:ext cx="1139677" cy="446462"/>
            </a:xfrm>
            <a:prstGeom prst="round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en-US" sz="1400" dirty="0"/>
                <a:t>GEN</a:t>
              </a:r>
            </a:p>
          </p:txBody>
        </p:sp>
        <p:pic>
          <p:nvPicPr>
            <p:cNvPr id="33" name="Picture 10" descr="http://www.lenovo.com/images/products/yoga/AKyoga/intel-inside-50x46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09553" y="4217678"/>
              <a:ext cx="308321" cy="2816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3" name="Group 42"/>
          <p:cNvGrpSpPr/>
          <p:nvPr/>
        </p:nvGrpSpPr>
        <p:grpSpPr>
          <a:xfrm>
            <a:off x="780677" y="5070431"/>
            <a:ext cx="1519569" cy="595283"/>
            <a:chOff x="4190145" y="4140325"/>
            <a:chExt cx="1139677" cy="446462"/>
          </a:xfrm>
        </p:grpSpPr>
        <p:sp>
          <p:nvSpPr>
            <p:cNvPr id="44" name="Rounded Rectangle 43"/>
            <p:cNvSpPr/>
            <p:nvPr/>
          </p:nvSpPr>
          <p:spPr>
            <a:xfrm>
              <a:off x="4190145" y="4140325"/>
              <a:ext cx="1139677" cy="446462"/>
            </a:xfrm>
            <a:prstGeom prst="round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en-US" sz="1400"/>
                <a:t>Arria</a:t>
              </a:r>
              <a:endParaRPr lang="en-US" sz="1400" dirty="0"/>
            </a:p>
          </p:txBody>
        </p:sp>
        <p:pic>
          <p:nvPicPr>
            <p:cNvPr id="45" name="Picture 10" descr="http://www.lenovo.com/images/products/yoga/AKyoga/intel-inside-50x46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09553" y="4217678"/>
              <a:ext cx="308321" cy="2816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1" name="Rectangle 20"/>
          <p:cNvSpPr/>
          <p:nvPr/>
        </p:nvSpPr>
        <p:spPr>
          <a:xfrm>
            <a:off x="3875641" y="4392993"/>
            <a:ext cx="1504336" cy="415211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33" dirty="0"/>
              <a:t>MYRIAD Plugin</a:t>
            </a:r>
          </a:p>
        </p:txBody>
      </p:sp>
      <p:sp>
        <p:nvSpPr>
          <p:cNvPr id="24" name="Down Arrow 23"/>
          <p:cNvSpPr/>
          <p:nvPr/>
        </p:nvSpPr>
        <p:spPr>
          <a:xfrm>
            <a:off x="4454600" y="3793240"/>
            <a:ext cx="332509" cy="586073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grpSp>
        <p:nvGrpSpPr>
          <p:cNvPr id="25" name="Group 24"/>
          <p:cNvGrpSpPr/>
          <p:nvPr/>
        </p:nvGrpSpPr>
        <p:grpSpPr>
          <a:xfrm>
            <a:off x="3764290" y="5070431"/>
            <a:ext cx="1678860" cy="595283"/>
            <a:chOff x="4190145" y="4140325"/>
            <a:chExt cx="1259145" cy="446462"/>
          </a:xfrm>
        </p:grpSpPr>
        <p:sp>
          <p:nvSpPr>
            <p:cNvPr id="26" name="Rounded Rectangle 25"/>
            <p:cNvSpPr/>
            <p:nvPr/>
          </p:nvSpPr>
          <p:spPr>
            <a:xfrm>
              <a:off x="4190145" y="4140325"/>
              <a:ext cx="1259145" cy="446462"/>
            </a:xfrm>
            <a:prstGeom prst="round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en-US" sz="1400" dirty="0" err="1"/>
                <a:t>Movidius</a:t>
              </a:r>
              <a:r>
                <a:rPr lang="en-US" sz="1400" dirty="0"/>
                <a:t>™ Myriad™ 2 </a:t>
              </a:r>
            </a:p>
          </p:txBody>
        </p:sp>
        <p:pic>
          <p:nvPicPr>
            <p:cNvPr id="27" name="Picture 10" descr="http://www.lenovo.com/images/products/yoga/AKyoga/intel-inside-50x46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09553" y="4217678"/>
              <a:ext cx="308321" cy="2816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758180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50402" y="272803"/>
            <a:ext cx="2641599" cy="988747"/>
          </a:xfrm>
        </p:spPr>
        <p:txBody>
          <a:bodyPr>
            <a:normAutofit fontScale="90000"/>
          </a:bodyPr>
          <a:lstStyle/>
          <a:p>
            <a:r>
              <a:rPr lang="en-US" dirty="0"/>
              <a:t>Inference Engine Architecture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499" y="272803"/>
            <a:ext cx="8959701" cy="5769477"/>
          </a:xfrm>
          <a:prstGeom prst="rect">
            <a:avLst/>
          </a:prstGeom>
        </p:spPr>
      </p:pic>
      <p:sp>
        <p:nvSpPr>
          <p:cNvPr id="5" name="Right Arrow 4"/>
          <p:cNvSpPr/>
          <p:nvPr/>
        </p:nvSpPr>
        <p:spPr>
          <a:xfrm rot="10800000">
            <a:off x="9243237" y="2727513"/>
            <a:ext cx="1077432" cy="860056"/>
          </a:xfrm>
          <a:prstGeom prst="rightArrow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38013084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Workflow</a:t>
            </a:r>
          </a:p>
        </p:txBody>
      </p:sp>
      <p:sp>
        <p:nvSpPr>
          <p:cNvPr id="4" name="Rectangle 3"/>
          <p:cNvSpPr/>
          <p:nvPr/>
        </p:nvSpPr>
        <p:spPr>
          <a:xfrm>
            <a:off x="5774175" y="1233196"/>
            <a:ext cx="6096000" cy="193899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>
            <a:spAutoFit/>
          </a:bodyPr>
          <a:lstStyle/>
          <a:p>
            <a:r>
              <a:rPr lang="en-US" sz="2400" dirty="0"/>
              <a:t>Load model and weights</a:t>
            </a:r>
          </a:p>
          <a:p>
            <a:r>
              <a:rPr lang="en-US" sz="2400" dirty="0"/>
              <a:t>Set batch size (if needed)</a:t>
            </a:r>
          </a:p>
          <a:p>
            <a:r>
              <a:rPr lang="en-US" sz="2400" dirty="0"/>
              <a:t>Load Inference Plugin (CPU, GPU, FPGA)</a:t>
            </a:r>
          </a:p>
          <a:p>
            <a:r>
              <a:rPr lang="en-US" sz="2400" dirty="0"/>
              <a:t>Load network to plugin</a:t>
            </a:r>
            <a:endParaRPr lang="ru-RU" sz="2400" dirty="0"/>
          </a:p>
          <a:p>
            <a:r>
              <a:rPr lang="en-US" sz="2400" dirty="0"/>
              <a:t>Allocate input, output buffers</a:t>
            </a:r>
          </a:p>
        </p:txBody>
      </p:sp>
      <p:sp>
        <p:nvSpPr>
          <p:cNvPr id="5" name="Rectangle 4"/>
          <p:cNvSpPr/>
          <p:nvPr/>
        </p:nvSpPr>
        <p:spPr>
          <a:xfrm>
            <a:off x="5774175" y="3848701"/>
            <a:ext cx="6096000" cy="12003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>
            <a:spAutoFit/>
          </a:bodyPr>
          <a:lstStyle/>
          <a:p>
            <a:r>
              <a:rPr lang="en-US" sz="2400" dirty="0"/>
              <a:t>Fill input buffer with data</a:t>
            </a:r>
          </a:p>
          <a:p>
            <a:r>
              <a:rPr lang="en-US" sz="2400" dirty="0"/>
              <a:t>Run inference</a:t>
            </a:r>
          </a:p>
          <a:p>
            <a:r>
              <a:rPr lang="en-US" sz="2400" dirty="0"/>
              <a:t>Interpret output results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830741" y="1007429"/>
            <a:ext cx="1040349" cy="22576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r>
              <a:rPr lang="en-US" sz="1467" dirty="0">
                <a:solidFill>
                  <a:srgbClr val="003C71"/>
                </a:solidFill>
              </a:rPr>
              <a:t>Initialization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774175" y="3622934"/>
            <a:ext cx="846386" cy="22576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r>
              <a:rPr lang="en-US" sz="1467" dirty="0">
                <a:solidFill>
                  <a:srgbClr val="003C71"/>
                </a:solidFill>
              </a:rPr>
              <a:t>Main loop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309163D3-DCD2-7A4F-8357-FC778F354F4B}"/>
              </a:ext>
            </a:extLst>
          </p:cNvPr>
          <p:cNvSpPr/>
          <p:nvPr/>
        </p:nvSpPr>
        <p:spPr>
          <a:xfrm>
            <a:off x="1560398" y="1191128"/>
            <a:ext cx="1631489" cy="1220768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Initialize</a:t>
            </a: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8B5CFE51-F57F-2741-B2ED-E43CB278A7B6}"/>
              </a:ext>
            </a:extLst>
          </p:cNvPr>
          <p:cNvSpPr/>
          <p:nvPr/>
        </p:nvSpPr>
        <p:spPr>
          <a:xfrm rot="5400000">
            <a:off x="1906376" y="2498877"/>
            <a:ext cx="972981" cy="79902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0" name="Circular Arrow 9">
            <a:extLst>
              <a:ext uri="{FF2B5EF4-FFF2-40B4-BE49-F238E27FC236}">
                <a16:creationId xmlns:a16="http://schemas.microsoft.com/office/drawing/2014/main" id="{9B2B3DD4-F5CE-3444-BCBC-AF351DBE96A6}"/>
              </a:ext>
            </a:extLst>
          </p:cNvPr>
          <p:cNvSpPr/>
          <p:nvPr/>
        </p:nvSpPr>
        <p:spPr>
          <a:xfrm>
            <a:off x="524561" y="3172189"/>
            <a:ext cx="3835404" cy="3480402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370771"/>
              <a:gd name="adj5" fmla="val 12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AF004153-BC1D-E942-A1CD-CEEFB9E2DC9C}"/>
              </a:ext>
            </a:extLst>
          </p:cNvPr>
          <p:cNvSpPr/>
          <p:nvPr/>
        </p:nvSpPr>
        <p:spPr>
          <a:xfrm>
            <a:off x="1253918" y="4002156"/>
            <a:ext cx="2244448" cy="1535979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380990" indent="-380990">
              <a:buFont typeface="Arial" charset="0"/>
              <a:buChar char="•"/>
            </a:pPr>
            <a:r>
              <a:rPr lang="en-US" sz="2400" dirty="0"/>
              <a:t>Fill Input</a:t>
            </a:r>
          </a:p>
          <a:p>
            <a:pPr marL="380990" indent="-380990">
              <a:buFont typeface="Arial" charset="0"/>
              <a:buChar char="•"/>
            </a:pPr>
            <a:r>
              <a:rPr lang="en-US" sz="2400" dirty="0"/>
              <a:t>Infer</a:t>
            </a:r>
          </a:p>
          <a:p>
            <a:pPr marL="380990" indent="-380990">
              <a:buFont typeface="Arial" charset="0"/>
              <a:buChar char="•"/>
            </a:pPr>
            <a:r>
              <a:rPr lang="en-US" sz="2400" dirty="0"/>
              <a:t>Interpret Output</a:t>
            </a:r>
          </a:p>
        </p:txBody>
      </p:sp>
    </p:spTree>
    <p:extLst>
      <p:ext uri="{BB962C8B-B14F-4D97-AF65-F5344CB8AC3E}">
        <p14:creationId xmlns:p14="http://schemas.microsoft.com/office/powerpoint/2010/main" val="1700508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 model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67" y="1695449"/>
            <a:ext cx="10600267" cy="4301067"/>
          </a:xfrm>
        </p:spPr>
      </p:pic>
    </p:spTree>
    <p:extLst>
      <p:ext uri="{BB962C8B-B14F-4D97-AF65-F5344CB8AC3E}">
        <p14:creationId xmlns:p14="http://schemas.microsoft.com/office/powerpoint/2010/main" val="407543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 plugin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815849"/>
            <a:ext cx="10972800" cy="4060271"/>
          </a:xfrm>
        </p:spPr>
      </p:pic>
    </p:spTree>
    <p:extLst>
      <p:ext uri="{BB962C8B-B14F-4D97-AF65-F5344CB8AC3E}">
        <p14:creationId xmlns:p14="http://schemas.microsoft.com/office/powerpoint/2010/main" val="2391603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 flipV="1">
            <a:off x="609600" y="1417640"/>
            <a:ext cx="8725035" cy="4525433"/>
          </a:xfrm>
        </p:spPr>
      </p:pic>
    </p:spTree>
    <p:extLst>
      <p:ext uri="{BB962C8B-B14F-4D97-AF65-F5344CB8AC3E}">
        <p14:creationId xmlns:p14="http://schemas.microsoft.com/office/powerpoint/2010/main" val="4241369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815644"/>
            <a:ext cx="10972800" cy="4060681"/>
          </a:xfrm>
        </p:spPr>
      </p:pic>
    </p:spTree>
    <p:extLst>
      <p:ext uri="{BB962C8B-B14F-4D97-AF65-F5344CB8AC3E}">
        <p14:creationId xmlns:p14="http://schemas.microsoft.com/office/powerpoint/2010/main" val="837286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Prepare input data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622072"/>
            <a:ext cx="10143067" cy="4267200"/>
          </a:xfrm>
        </p:spPr>
      </p:pic>
    </p:spTree>
    <p:extLst>
      <p:ext uri="{BB962C8B-B14F-4D97-AF65-F5344CB8AC3E}">
        <p14:creationId xmlns:p14="http://schemas.microsoft.com/office/powerpoint/2010/main" val="2901583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Infer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377" y="1673635"/>
            <a:ext cx="10972800" cy="1680519"/>
          </a:xfrm>
        </p:spPr>
      </p:pic>
    </p:spTree>
    <p:extLst>
      <p:ext uri="{BB962C8B-B14F-4D97-AF65-F5344CB8AC3E}">
        <p14:creationId xmlns:p14="http://schemas.microsoft.com/office/powerpoint/2010/main" val="3398659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Pre-processing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Most of image formats are interleaved formats (RGB, BGR, BGRA, etc.)</a:t>
            </a:r>
          </a:p>
          <a:p>
            <a:r>
              <a:rPr lang="en-US" dirty="0"/>
              <a:t>Inference Engine expects input to be in RGB planar format:</a:t>
            </a:r>
          </a:p>
          <a:p>
            <a:pPr lvl="1"/>
            <a:r>
              <a:rPr lang="en-US" dirty="0"/>
              <a:t>R-plain, G-plain, B-plan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1636889" y="4233332"/>
            <a:ext cx="3002835" cy="1501417"/>
            <a:chOff x="1227667" y="3174998"/>
            <a:chExt cx="1168398" cy="584199"/>
          </a:xfrm>
        </p:grpSpPr>
        <p:sp>
          <p:nvSpPr>
            <p:cNvPr id="4" name="Rectangle 3"/>
            <p:cNvSpPr/>
            <p:nvPr/>
          </p:nvSpPr>
          <p:spPr>
            <a:xfrm>
              <a:off x="1227667" y="3175000"/>
              <a:ext cx="194733" cy="194733"/>
            </a:xfrm>
            <a:prstGeom prst="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" name="Rectangle 4"/>
            <p:cNvSpPr/>
            <p:nvPr/>
          </p:nvSpPr>
          <p:spPr>
            <a:xfrm>
              <a:off x="1422400" y="3175000"/>
              <a:ext cx="194733" cy="194733"/>
            </a:xfrm>
            <a:prstGeom prst="rect">
              <a:avLst/>
            </a:prstGeom>
            <a:solidFill>
              <a:srgbClr val="C4D6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1617133" y="3175000"/>
              <a:ext cx="194733" cy="1947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1811866" y="3174999"/>
              <a:ext cx="194733" cy="194733"/>
            </a:xfrm>
            <a:prstGeom prst="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2006599" y="3174999"/>
              <a:ext cx="194733" cy="194733"/>
            </a:xfrm>
            <a:prstGeom prst="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201332" y="3174998"/>
              <a:ext cx="194733" cy="1947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227667" y="3369732"/>
              <a:ext cx="194733" cy="194733"/>
            </a:xfrm>
            <a:prstGeom prst="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422400" y="3369732"/>
              <a:ext cx="194733" cy="194733"/>
            </a:xfrm>
            <a:prstGeom prst="rect">
              <a:avLst/>
            </a:prstGeom>
            <a:solidFill>
              <a:srgbClr val="C4D6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617133" y="3369732"/>
              <a:ext cx="194733" cy="1947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811866" y="3369731"/>
              <a:ext cx="194733" cy="194733"/>
            </a:xfrm>
            <a:prstGeom prst="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006599" y="3369731"/>
              <a:ext cx="194733" cy="194733"/>
            </a:xfrm>
            <a:prstGeom prst="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201332" y="3369730"/>
              <a:ext cx="194733" cy="1947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227667" y="3564464"/>
              <a:ext cx="194733" cy="194733"/>
            </a:xfrm>
            <a:prstGeom prst="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1422400" y="3564464"/>
              <a:ext cx="194733" cy="194733"/>
            </a:xfrm>
            <a:prstGeom prst="rect">
              <a:avLst/>
            </a:prstGeom>
            <a:solidFill>
              <a:srgbClr val="C4D6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617133" y="3564464"/>
              <a:ext cx="194733" cy="1947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811866" y="3564463"/>
              <a:ext cx="194733" cy="194733"/>
            </a:xfrm>
            <a:prstGeom prst="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2006599" y="3564463"/>
              <a:ext cx="194733" cy="194733"/>
            </a:xfrm>
            <a:prstGeom prst="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2201332" y="3564462"/>
              <a:ext cx="194733" cy="1947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7168431" y="4233331"/>
            <a:ext cx="3002808" cy="1501412"/>
            <a:chOff x="5206998" y="3174998"/>
            <a:chExt cx="1168398" cy="584202"/>
          </a:xfrm>
        </p:grpSpPr>
        <p:grpSp>
          <p:nvGrpSpPr>
            <p:cNvPr id="29" name="Group 28"/>
            <p:cNvGrpSpPr/>
            <p:nvPr/>
          </p:nvGrpSpPr>
          <p:grpSpPr>
            <a:xfrm>
              <a:off x="5206998" y="3174998"/>
              <a:ext cx="1168398" cy="194738"/>
              <a:chOff x="2590798" y="3174993"/>
              <a:chExt cx="1168398" cy="194738"/>
            </a:xfrm>
          </p:grpSpPr>
          <p:sp>
            <p:nvSpPr>
              <p:cNvPr id="23" name="Rectangle 22"/>
              <p:cNvSpPr/>
              <p:nvPr/>
            </p:nvSpPr>
            <p:spPr>
              <a:xfrm>
                <a:off x="2590798" y="3174998"/>
                <a:ext cx="194733" cy="194733"/>
              </a:xfrm>
              <a:prstGeom prst="rect">
                <a:avLst/>
              </a:prstGeom>
              <a:solidFill>
                <a:srgbClr val="C0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2785531" y="3174998"/>
                <a:ext cx="194733" cy="194733"/>
              </a:xfrm>
              <a:prstGeom prst="rect">
                <a:avLst/>
              </a:prstGeom>
              <a:solidFill>
                <a:srgbClr val="C0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2980264" y="3174993"/>
                <a:ext cx="194733" cy="194733"/>
              </a:xfrm>
              <a:prstGeom prst="rect">
                <a:avLst/>
              </a:prstGeom>
              <a:solidFill>
                <a:srgbClr val="C0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3174997" y="3174998"/>
                <a:ext cx="194733" cy="194733"/>
              </a:xfrm>
              <a:prstGeom prst="rect">
                <a:avLst/>
              </a:prstGeom>
              <a:solidFill>
                <a:srgbClr val="C0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3369730" y="3174998"/>
                <a:ext cx="194733" cy="194733"/>
              </a:xfrm>
              <a:prstGeom prst="rect">
                <a:avLst/>
              </a:prstGeom>
              <a:solidFill>
                <a:srgbClr val="C0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3564463" y="3174993"/>
                <a:ext cx="194733" cy="194733"/>
              </a:xfrm>
              <a:prstGeom prst="rect">
                <a:avLst/>
              </a:prstGeom>
              <a:solidFill>
                <a:srgbClr val="C0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</p:grpSp>
        <p:grpSp>
          <p:nvGrpSpPr>
            <p:cNvPr id="30" name="Group 29"/>
            <p:cNvGrpSpPr/>
            <p:nvPr/>
          </p:nvGrpSpPr>
          <p:grpSpPr>
            <a:xfrm>
              <a:off x="5206998" y="3369732"/>
              <a:ext cx="1168398" cy="194738"/>
              <a:chOff x="2590798" y="3174993"/>
              <a:chExt cx="1168398" cy="194738"/>
            </a:xfrm>
            <a:solidFill>
              <a:schemeClr val="accent6"/>
            </a:solidFill>
          </p:grpSpPr>
          <p:sp>
            <p:nvSpPr>
              <p:cNvPr id="31" name="Rectangle 30"/>
              <p:cNvSpPr/>
              <p:nvPr/>
            </p:nvSpPr>
            <p:spPr>
              <a:xfrm>
                <a:off x="2590798" y="3174998"/>
                <a:ext cx="194733" cy="194733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2785531" y="3174998"/>
                <a:ext cx="194733" cy="194733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2980264" y="3174993"/>
                <a:ext cx="194733" cy="194733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3174997" y="3174998"/>
                <a:ext cx="194733" cy="194733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3369730" y="3174998"/>
                <a:ext cx="194733" cy="194733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3564463" y="3174993"/>
                <a:ext cx="194733" cy="194733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</p:grpSp>
        <p:grpSp>
          <p:nvGrpSpPr>
            <p:cNvPr id="37" name="Group 36"/>
            <p:cNvGrpSpPr/>
            <p:nvPr/>
          </p:nvGrpSpPr>
          <p:grpSpPr>
            <a:xfrm>
              <a:off x="5206998" y="3564462"/>
              <a:ext cx="1168398" cy="194738"/>
              <a:chOff x="2590798" y="3174993"/>
              <a:chExt cx="1168398" cy="194738"/>
            </a:xfrm>
            <a:solidFill>
              <a:schemeClr val="accent1"/>
            </a:solidFill>
          </p:grpSpPr>
          <p:sp>
            <p:nvSpPr>
              <p:cNvPr id="38" name="Rectangle 37"/>
              <p:cNvSpPr/>
              <p:nvPr/>
            </p:nvSpPr>
            <p:spPr>
              <a:xfrm>
                <a:off x="2590798" y="3174998"/>
                <a:ext cx="194733" cy="194733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2785531" y="3174998"/>
                <a:ext cx="194733" cy="194733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2980264" y="3174993"/>
                <a:ext cx="194733" cy="194733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3174997" y="3174998"/>
                <a:ext cx="194733" cy="194733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3369730" y="3174998"/>
                <a:ext cx="194733" cy="194733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3564463" y="3174993"/>
                <a:ext cx="194733" cy="194733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</p:grpSp>
      </p:grpSp>
      <p:sp>
        <p:nvSpPr>
          <p:cNvPr id="45" name="TextBox 44"/>
          <p:cNvSpPr txBox="1"/>
          <p:nvPr/>
        </p:nvSpPr>
        <p:spPr>
          <a:xfrm>
            <a:off x="2218728" y="3594077"/>
            <a:ext cx="17540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Intervealed</a:t>
            </a:r>
            <a:endParaRPr lang="en-US" sz="2400" dirty="0"/>
          </a:p>
        </p:txBody>
      </p:sp>
      <p:sp>
        <p:nvSpPr>
          <p:cNvPr id="46" name="TextBox 45"/>
          <p:cNvSpPr txBox="1"/>
          <p:nvPr/>
        </p:nvSpPr>
        <p:spPr>
          <a:xfrm>
            <a:off x="8169367" y="3594077"/>
            <a:ext cx="10743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Planar</a:t>
            </a:r>
          </a:p>
        </p:txBody>
      </p:sp>
    </p:spTree>
    <p:extLst>
      <p:ext uri="{BB962C8B-B14F-4D97-AF65-F5344CB8AC3E}">
        <p14:creationId xmlns:p14="http://schemas.microsoft.com/office/powerpoint/2010/main" val="2634465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71952" y="304705"/>
            <a:ext cx="11248101" cy="674031"/>
          </a:xfrm>
        </p:spPr>
        <p:txBody>
          <a:bodyPr/>
          <a:lstStyle/>
          <a:p>
            <a:r>
              <a:rPr lang="en-US" sz="5400" kern="0" spc="100" dirty="0">
                <a:solidFill>
                  <a:srgbClr val="F3D54E"/>
                </a:solidFill>
                <a:effectLst>
                  <a:outerShdw blurRad="431800" algn="ctr" rotWithShape="0">
                    <a:prstClr val="black"/>
                  </a:outerShdw>
                </a:effectLst>
              </a:rPr>
              <a:t>Smart video Workshop </a:t>
            </a:r>
            <a:r>
              <a:rPr lang="en-US" sz="5400" kern="0" spc="100" dirty="0">
                <a:solidFill>
                  <a:schemeClr val="tx1"/>
                </a:solidFill>
                <a:effectLst>
                  <a:outerShdw blurRad="431800" algn="ctr" rotWithShape="0">
                    <a:prstClr val="black"/>
                  </a:outerShdw>
                </a:effectLst>
              </a:rPr>
              <a:t>Overview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 defTabSz="914377" eaLnBrk="0" fontAlgn="base" hangingPunct="0">
              <a:spcBef>
                <a:spcPct val="50000"/>
              </a:spcBef>
              <a:spcAft>
                <a:spcPct val="0"/>
              </a:spcAft>
              <a:defRPr/>
            </a:pPr>
            <a:fld id="{FD44707B-D922-47D5-BD24-D96E91B70543}" type="slidenum">
              <a:rPr lang="en-US">
                <a:solidFill>
                  <a:prstClr val="white"/>
                </a:solidFill>
                <a:latin typeface="Intel Clear"/>
              </a:rPr>
              <a:pPr defTabSz="914377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t>2</a:t>
            </a:fld>
            <a:endParaRPr lang="en-US" dirty="0">
              <a:solidFill>
                <a:prstClr val="white"/>
              </a:solidFill>
              <a:latin typeface="Intel Clear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329784" y="1914732"/>
            <a:ext cx="4332157" cy="1233203"/>
          </a:xfrm>
          <a:prstGeom prst="roundRect">
            <a:avLst/>
          </a:prstGeom>
          <a:gradFill flip="none" rotWithShape="1">
            <a:gsLst>
              <a:gs pos="0">
                <a:srgbClr val="005FB2"/>
              </a:gs>
              <a:gs pos="100000">
                <a:srgbClr val="0073D4"/>
              </a:gs>
              <a:gs pos="0">
                <a:schemeClr val="bg2"/>
              </a:gs>
            </a:gsLst>
            <a:lin ang="2700000" scaled="1"/>
            <a:tileRect/>
          </a:gradFill>
          <a:ln>
            <a:noFill/>
          </a:ln>
          <a:effectLst>
            <a:glow rad="76200">
              <a:srgbClr val="003C71">
                <a:alpha val="40000"/>
              </a:srgbClr>
            </a:glo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457189" indent="-457189">
              <a:buClr>
                <a:prstClr val="white"/>
              </a:buClr>
              <a:buFont typeface="+mj-lt"/>
              <a:buAutoNum type="arabicPeriod"/>
            </a:pPr>
            <a:r>
              <a:rPr lang="en-US" sz="1600" dirty="0">
                <a:solidFill>
                  <a:prstClr val="white"/>
                </a:solidFill>
                <a:latin typeface="Intel Clear"/>
              </a:rPr>
              <a:t>Introduction to </a:t>
            </a:r>
            <a:r>
              <a:rPr lang="en-US" dirty="0"/>
              <a:t>Intel</a:t>
            </a:r>
            <a:r>
              <a:rPr lang="en-US" b="1" baseline="30000" dirty="0"/>
              <a:t>®</a:t>
            </a:r>
            <a:r>
              <a:rPr lang="en-US" dirty="0"/>
              <a:t> technologies for deep learning inference</a:t>
            </a:r>
            <a:endParaRPr lang="en-US" sz="1600" dirty="0">
              <a:solidFill>
                <a:prstClr val="white"/>
              </a:solidFill>
              <a:latin typeface="Intel Clear"/>
            </a:endParaRPr>
          </a:p>
          <a:p>
            <a:pPr marL="457189" indent="-457189" defTabSz="914377">
              <a:buClr>
                <a:prstClr val="white"/>
              </a:buClr>
              <a:buFont typeface="+mj-lt"/>
              <a:buAutoNum type="arabicPeriod"/>
              <a:defRPr/>
            </a:pPr>
            <a:r>
              <a:rPr lang="en-US" dirty="0">
                <a:solidFill>
                  <a:prstClr val="white"/>
                </a:solidFill>
                <a:latin typeface="Intel Clear"/>
              </a:rPr>
              <a:t>Hardware acceleration  techniques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71953" y="1268402"/>
            <a:ext cx="30741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US" sz="3600" dirty="0">
                <a:solidFill>
                  <a:prstClr val="white"/>
                </a:solidFill>
                <a:latin typeface="Intel Clear Pro"/>
              </a:rPr>
              <a:t>Introduction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7653457" y="1526833"/>
            <a:ext cx="4066595" cy="936619"/>
          </a:xfrm>
          <a:prstGeom prst="roundRect">
            <a:avLst/>
          </a:prstGeom>
          <a:gradFill flip="none" rotWithShape="1">
            <a:gsLst>
              <a:gs pos="0">
                <a:srgbClr val="005FB2"/>
              </a:gs>
              <a:gs pos="100000">
                <a:srgbClr val="D0E600"/>
              </a:gs>
              <a:gs pos="0">
                <a:srgbClr val="788500"/>
              </a:gs>
            </a:gsLst>
            <a:lin ang="2700000" scaled="1"/>
            <a:tileRect/>
          </a:gradFill>
          <a:ln>
            <a:noFill/>
          </a:ln>
          <a:effectLst>
            <a:glow rad="76200">
              <a:srgbClr val="788200">
                <a:alpha val="40000"/>
              </a:srgbClr>
            </a:glo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304792" indent="-304792">
              <a:buClr>
                <a:prstClr val="white"/>
              </a:buClr>
              <a:buAutoNum type="arabicPeriod" startAt="2"/>
            </a:pPr>
            <a:r>
              <a:rPr lang="en-US" sz="1600" dirty="0">
                <a:solidFill>
                  <a:prstClr val="white"/>
                </a:solidFill>
              </a:rPr>
              <a:t>Basic End to End Object Detection Example: Intro to Inference Engine + Model Optimizer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321509" y="1743531"/>
            <a:ext cx="21162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US" sz="3600" dirty="0">
                <a:solidFill>
                  <a:prstClr val="white"/>
                </a:solidFill>
                <a:latin typeface="Intel Clear Pro"/>
              </a:rPr>
              <a:t>CVSDK 101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7653457" y="2713304"/>
            <a:ext cx="4066595" cy="877184"/>
          </a:xfrm>
          <a:prstGeom prst="roundRect">
            <a:avLst/>
          </a:prstGeom>
          <a:gradFill flip="none" rotWithShape="1">
            <a:gsLst>
              <a:gs pos="0">
                <a:srgbClr val="005FB2"/>
              </a:gs>
              <a:gs pos="100000">
                <a:srgbClr val="FFA800"/>
              </a:gs>
              <a:gs pos="0">
                <a:srgbClr val="A06000"/>
              </a:gs>
            </a:gsLst>
            <a:lin ang="2700000" scaled="1"/>
            <a:tileRect/>
          </a:gradFill>
          <a:ln>
            <a:noFill/>
          </a:ln>
          <a:effectLst>
            <a:glow rad="76200">
              <a:srgbClr val="A06000">
                <a:alpha val="40000"/>
              </a:srgbClr>
            </a:glo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buClr>
                <a:prstClr val="white"/>
              </a:buClr>
            </a:pPr>
            <a:r>
              <a:rPr lang="en-US" sz="1600" dirty="0"/>
              <a:t>3. HW Acceleration with CPU, Integrated GPU, Intel</a:t>
            </a:r>
            <a:r>
              <a:rPr lang="en-US" sz="1600" baseline="30000" dirty="0"/>
              <a:t>®</a:t>
            </a:r>
            <a:r>
              <a:rPr lang="en-US" sz="1600" dirty="0"/>
              <a:t> </a:t>
            </a:r>
            <a:r>
              <a:rPr lang="en-US" sz="1600" dirty="0" err="1"/>
              <a:t>Movidius</a:t>
            </a:r>
            <a:r>
              <a:rPr lang="en-US" sz="1600" dirty="0"/>
              <a:t>™ NCS, FPGA</a:t>
            </a:r>
            <a:endParaRPr lang="en-US" sz="1600" dirty="0">
              <a:solidFill>
                <a:prstClr val="white"/>
              </a:solidFill>
              <a:latin typeface="Intel Clear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070705" y="2805681"/>
            <a:ext cx="27883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US" sz="3600" dirty="0">
                <a:solidFill>
                  <a:prstClr val="white"/>
                </a:solidFill>
                <a:latin typeface="Intel Clear Pro"/>
              </a:rPr>
              <a:t>H/W Acceleration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7653457" y="3756669"/>
            <a:ext cx="4066595" cy="944699"/>
          </a:xfrm>
          <a:prstGeom prst="roundRect">
            <a:avLst/>
          </a:prstGeom>
          <a:gradFill>
            <a:gsLst>
              <a:gs pos="0">
                <a:srgbClr val="958022"/>
              </a:gs>
              <a:gs pos="100000">
                <a:srgbClr val="FFDD42"/>
              </a:gs>
            </a:gsLst>
            <a:lin ang="2700000" scaled="1"/>
          </a:gradFill>
          <a:ln>
            <a:noFill/>
          </a:ln>
          <a:effectLst>
            <a:glow rad="76200">
              <a:srgbClr val="9E2300">
                <a:alpha val="40000"/>
              </a:srgbClr>
            </a:glow>
            <a:softEdge rad="12700"/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defTabSz="914377">
              <a:buClr>
                <a:prstClr val="white"/>
              </a:buClr>
              <a:defRPr/>
            </a:pPr>
            <a:r>
              <a:rPr lang="en-US" sz="1600" dirty="0">
                <a:solidFill>
                  <a:prstClr val="white"/>
                </a:solidFill>
                <a:latin typeface="Intel Clear"/>
              </a:rPr>
              <a:t>4. Optimization Tools and Techniques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196727" y="3900105"/>
            <a:ext cx="20310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US" sz="3600" dirty="0">
                <a:solidFill>
                  <a:prstClr val="white"/>
                </a:solidFill>
                <a:latin typeface="Intel Clear Pro"/>
              </a:rPr>
              <a:t>Optimization</a:t>
            </a:r>
          </a:p>
        </p:txBody>
      </p:sp>
      <p:sp>
        <p:nvSpPr>
          <p:cNvPr id="27" name="Rounded Rectangle 26"/>
          <p:cNvSpPr/>
          <p:nvPr/>
        </p:nvSpPr>
        <p:spPr>
          <a:xfrm>
            <a:off x="7653457" y="4867548"/>
            <a:ext cx="4066595" cy="944699"/>
          </a:xfrm>
          <a:prstGeom prst="roundRect">
            <a:avLst/>
          </a:prstGeom>
          <a:gradFill>
            <a:gsLst>
              <a:gs pos="100000">
                <a:srgbClr val="FF4400"/>
              </a:gs>
              <a:gs pos="0">
                <a:srgbClr val="9E2300"/>
              </a:gs>
            </a:gsLst>
            <a:lin ang="2700000" scaled="1"/>
          </a:gradFill>
          <a:ln>
            <a:noFill/>
          </a:ln>
          <a:effectLst>
            <a:glow rad="76200">
              <a:srgbClr val="958022">
                <a:alpha val="40000"/>
              </a:srgbClr>
            </a:glo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defTabSz="914377">
              <a:buClr>
                <a:prstClr val="white"/>
              </a:buClr>
              <a:defRPr/>
            </a:pPr>
            <a:r>
              <a:rPr lang="en-US" sz="1600" dirty="0">
                <a:solidFill>
                  <a:prstClr val="white"/>
                </a:solidFill>
                <a:latin typeface="Intel Clear"/>
              </a:rPr>
              <a:t>5. Advanced Video Analytics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276309" y="5013313"/>
            <a:ext cx="19926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US" sz="3600" dirty="0">
                <a:solidFill>
                  <a:prstClr val="white"/>
                </a:solidFill>
                <a:latin typeface="Intel Clear Pro"/>
              </a:rPr>
              <a:t>Application</a:t>
            </a:r>
          </a:p>
        </p:txBody>
      </p:sp>
      <p:sp>
        <p:nvSpPr>
          <p:cNvPr id="36" name="Left Brace 35"/>
          <p:cNvSpPr/>
          <p:nvPr/>
        </p:nvSpPr>
        <p:spPr>
          <a:xfrm>
            <a:off x="4707142" y="1531247"/>
            <a:ext cx="569167" cy="4301323"/>
          </a:xfrm>
          <a:prstGeom prst="leftBrac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>
              <a:defRPr/>
            </a:pPr>
            <a:endParaRPr lang="en-US">
              <a:solidFill>
                <a:prstClr val="white"/>
              </a:solidFill>
              <a:latin typeface="Intel Clear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559838" y="3433227"/>
            <a:ext cx="3978709" cy="25447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lnSpc>
                <a:spcPct val="150000"/>
              </a:lnSpc>
              <a:defRPr/>
            </a:pPr>
            <a:r>
              <a:rPr lang="en-US" dirty="0">
                <a:solidFill>
                  <a:prstClr val="white"/>
                </a:solidFill>
                <a:latin typeface="Intel Clear"/>
              </a:rPr>
              <a:t>Each Module contains a hands-on lab exercise that will introduce to various Intel technologies to accelerate computer vision application with hardware heterogeneity.</a:t>
            </a:r>
          </a:p>
        </p:txBody>
      </p:sp>
      <p:sp>
        <p:nvSpPr>
          <p:cNvPr id="4" name="Rectangle 3"/>
          <p:cNvSpPr/>
          <p:nvPr/>
        </p:nvSpPr>
        <p:spPr>
          <a:xfrm>
            <a:off x="4707142" y="3664296"/>
            <a:ext cx="7090652" cy="2521646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9" name="Rectangle 18"/>
          <p:cNvSpPr/>
          <p:nvPr/>
        </p:nvSpPr>
        <p:spPr>
          <a:xfrm>
            <a:off x="179883" y="1451890"/>
            <a:ext cx="4675084" cy="4734052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012292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Pre-processing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1" y="1101789"/>
            <a:ext cx="10889396" cy="4626548"/>
          </a:xfrm>
        </p:spPr>
        <p:txBody>
          <a:bodyPr>
            <a:normAutofit/>
          </a:bodyPr>
          <a:lstStyle/>
          <a:p>
            <a:r>
              <a:rPr lang="en-US" dirty="0"/>
              <a:t>Developer responsible to re-order input image data to planar format.</a:t>
            </a:r>
          </a:p>
          <a:p>
            <a:r>
              <a:rPr lang="en-US" dirty="0"/>
              <a:t>Some models requires to normalize input values by multiplying each value with scale factor</a:t>
            </a:r>
          </a:p>
          <a:p>
            <a:r>
              <a:rPr lang="en-US" dirty="0"/>
              <a:t>Some model requires to subtract mean values.</a:t>
            </a:r>
          </a:p>
          <a:p>
            <a:r>
              <a:rPr lang="en-US" dirty="0"/>
              <a:t>Two ways to apply normalization and mean:</a:t>
            </a:r>
          </a:p>
          <a:p>
            <a:pPr lvl="1"/>
            <a:r>
              <a:rPr lang="en-US" dirty="0"/>
              <a:t>Do normalization and mean subtraction while pre-processing image data</a:t>
            </a:r>
          </a:p>
          <a:p>
            <a:pPr lvl="1"/>
            <a:r>
              <a:rPr lang="en-US" dirty="0"/>
              <a:t>Convert model </a:t>
            </a:r>
            <a:r>
              <a:rPr lang="en-US" dirty="0" err="1"/>
              <a:t>byModel</a:t>
            </a:r>
            <a:r>
              <a:rPr lang="en-US" dirty="0"/>
              <a:t> Optimizer with providing additional arguments:</a:t>
            </a:r>
          </a:p>
          <a:p>
            <a:pPr lvl="2"/>
            <a:r>
              <a:rPr lang="en-US" dirty="0"/>
              <a:t>--mean_values (</a:t>
            </a:r>
            <a:r>
              <a:rPr lang="fi-FI" dirty="0"/>
              <a:t>104.006,</a:t>
            </a:r>
            <a:r>
              <a:rPr lang="hr-HR" dirty="0"/>
              <a:t> 116.66, </a:t>
            </a:r>
            <a:r>
              <a:rPr lang="tr-TR" dirty="0"/>
              <a:t>122.67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-- scale_values (0.07, 0.075, 0.084)</a:t>
            </a:r>
          </a:p>
        </p:txBody>
      </p:sp>
    </p:spTree>
    <p:extLst>
      <p:ext uri="{BB962C8B-B14F-4D97-AF65-F5344CB8AC3E}">
        <p14:creationId xmlns:p14="http://schemas.microsoft.com/office/powerpoint/2010/main" val="3790358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Pre-processing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1" y="1101789"/>
            <a:ext cx="10889396" cy="4626548"/>
          </a:xfrm>
        </p:spPr>
        <p:txBody>
          <a:bodyPr>
            <a:normAutofit/>
          </a:bodyPr>
          <a:lstStyle/>
          <a:p>
            <a:r>
              <a:rPr lang="en-US" dirty="0"/>
              <a:t>Developer responsible to parse inference output.</a:t>
            </a:r>
          </a:p>
          <a:p>
            <a:endParaRPr lang="en-US" dirty="0"/>
          </a:p>
          <a:p>
            <a:r>
              <a:rPr lang="en-US" dirty="0"/>
              <a:t>Many output formats.  Some examples: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dirty="0"/>
              <a:t>Simple classification (</a:t>
            </a:r>
            <a:r>
              <a:rPr lang="en-US" dirty="0" err="1"/>
              <a:t>alexnet</a:t>
            </a:r>
            <a:r>
              <a:rPr lang="en-US" dirty="0"/>
              <a:t>):  an array of float confidence scores, # of elements=# of classes in the model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dirty="0"/>
              <a:t>SSD:   many “boxes” with a confidence score, label #, </a:t>
            </a:r>
            <a:r>
              <a:rPr lang="en-US" dirty="0" err="1"/>
              <a:t>xmin,ymin</a:t>
            </a:r>
            <a:r>
              <a:rPr lang="en-US" dirty="0"/>
              <a:t>, </a:t>
            </a:r>
            <a:r>
              <a:rPr lang="en-US" dirty="0" err="1"/>
              <a:t>xmax,ymax</a:t>
            </a:r>
            <a:endParaRPr lang="en-US" dirty="0"/>
          </a:p>
          <a:p>
            <a:pPr marL="380990" indent="-38099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Unless the model is well documented it may not be immediately obvious what the output pattern is…</a:t>
            </a:r>
          </a:p>
        </p:txBody>
      </p:sp>
    </p:spTree>
    <p:extLst>
      <p:ext uri="{BB962C8B-B14F-4D97-AF65-F5344CB8AC3E}">
        <p14:creationId xmlns:p14="http://schemas.microsoft.com/office/powerpoint/2010/main" val="1838556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Title 3"/>
          <p:cNvSpPr txBox="1">
            <a:spLocks/>
          </p:cNvSpPr>
          <p:nvPr/>
        </p:nvSpPr>
        <p:spPr bwMode="auto">
          <a:xfrm>
            <a:off x="873549" y="2885256"/>
            <a:ext cx="9546532" cy="6773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67921" tIns="33960" rIns="67921" bIns="3396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ct val="75000"/>
              </a:lnSpc>
              <a:spcBef>
                <a:spcPct val="0"/>
              </a:spcBef>
              <a:spcAft>
                <a:spcPct val="0"/>
              </a:spcAft>
              <a:defRPr sz="8178">
                <a:solidFill>
                  <a:schemeClr val="tx1">
                    <a:alpha val="8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73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Neo Sans Intel Medium" pitchFamily="34" charset="0"/>
                <a:cs typeface="Arial" charset="0"/>
              </a:defRPr>
            </a:lvl2pPr>
            <a:lvl3pPr algn="ctr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73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Neo Sans Intel Medium" pitchFamily="34" charset="0"/>
                <a:cs typeface="Arial" charset="0"/>
              </a:defRPr>
            </a:lvl3pPr>
            <a:lvl4pPr algn="ctr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73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Neo Sans Intel Medium" pitchFamily="34" charset="0"/>
                <a:cs typeface="Arial" charset="0"/>
              </a:defRPr>
            </a:lvl4pPr>
            <a:lvl5pPr algn="ctr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73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Neo Sans Intel Medium" pitchFamily="34" charset="0"/>
                <a:cs typeface="Arial" charset="0"/>
              </a:defRPr>
            </a:lvl5pPr>
            <a:lvl6pPr marL="67738" algn="ctr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73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Neo Sans Intel Medium" pitchFamily="34" charset="0"/>
                <a:cs typeface="Arial" charset="0"/>
              </a:defRPr>
            </a:lvl6pPr>
            <a:lvl7pPr marL="135474" algn="ctr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73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Neo Sans Intel Medium" pitchFamily="34" charset="0"/>
                <a:cs typeface="Arial" charset="0"/>
              </a:defRPr>
            </a:lvl7pPr>
            <a:lvl8pPr marL="203211" algn="ctr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73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Neo Sans Intel Medium" pitchFamily="34" charset="0"/>
                <a:cs typeface="Arial" charset="0"/>
              </a:defRPr>
            </a:lvl8pPr>
            <a:lvl9pPr marL="270949" algn="ctr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73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Neo Sans Intel Medium" pitchFamily="34" charset="0"/>
                <a:cs typeface="Arial" charset="0"/>
              </a:defRPr>
            </a:lvl9pPr>
          </a:lstStyle>
          <a:p>
            <a:pPr marL="0" marR="0" lvl="0" indent="0" algn="l" defTabSz="774538" rtl="0" eaLnBrk="1" fontAlgn="base" latinLnBrk="0" hangingPunct="1">
              <a:lnSpc>
                <a:spcPct val="6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431800" algn="ctr" rotWithShape="0">
                    <a:prstClr val="black"/>
                  </a:outerShdw>
                </a:effectLst>
                <a:uLnTx/>
                <a:uFillTx/>
                <a:latin typeface="Intel Clear Pro"/>
                <a:ea typeface="+mj-ea"/>
                <a:cs typeface="+mj-cs"/>
              </a:rPr>
              <a:t>Model optimizer</a:t>
            </a:r>
            <a:endParaRPr kumimoji="0" lang="en-US" sz="11500" b="0" i="0" u="none" strike="noStrike" kern="0" cap="none" spc="0" normalizeH="0" baseline="0" noProof="0" dirty="0">
              <a:ln>
                <a:noFill/>
              </a:ln>
              <a:solidFill>
                <a:srgbClr val="F3D54E"/>
              </a:solidFill>
              <a:effectLst>
                <a:outerShdw blurRad="431800" algn="ctr" rotWithShape="0">
                  <a:prstClr val="black"/>
                </a:outerShdw>
              </a:effectLst>
              <a:uLnTx/>
              <a:uFillTx/>
              <a:latin typeface="Intel Clear Pro"/>
              <a:ea typeface="+mj-ea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20F30F3-7A56-124B-BB80-A344506D737A}"/>
              </a:ext>
            </a:extLst>
          </p:cNvPr>
          <p:cNvSpPr txBox="1"/>
          <p:nvPr/>
        </p:nvSpPr>
        <p:spPr>
          <a:xfrm>
            <a:off x="1011382" y="3796145"/>
            <a:ext cx="803563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chemeClr val="accent4">
                    <a:lumMod val="60000"/>
                    <a:lumOff val="40000"/>
                  </a:schemeClr>
                </a:solidFill>
                <a:latin typeface="Intel Clear Pro" panose="020B0804020202060201" pitchFamily="34" charset="77"/>
                <a:ea typeface="Intel Clear Pro" panose="020B0804020202060201" pitchFamily="34" charset="77"/>
                <a:cs typeface="Intel Clear Pro" panose="020B0804020202060201" pitchFamily="34" charset="77"/>
              </a:rPr>
              <a:t>Coverts models to IR format</a:t>
            </a:r>
          </a:p>
        </p:txBody>
      </p:sp>
    </p:spTree>
    <p:extLst>
      <p:ext uri="{BB962C8B-B14F-4D97-AF65-F5344CB8AC3E}">
        <p14:creationId xmlns:p14="http://schemas.microsoft.com/office/powerpoint/2010/main" val="2168314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Optimizer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Convert models from various frameworks (Caffe, </a:t>
            </a:r>
            <a:r>
              <a:rPr lang="en-US" dirty="0" err="1">
                <a:solidFill>
                  <a:schemeClr val="tx1"/>
                </a:solidFill>
              </a:rPr>
              <a:t>TensorFlow</a:t>
            </a:r>
            <a:r>
              <a:rPr lang="en-US" dirty="0">
                <a:solidFill>
                  <a:schemeClr val="tx1"/>
                </a:solidFill>
              </a:rPr>
              <a:t>, MXNet)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Converts to a unified Model (IR, later n-graph)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Optimizes topologies (Node merging, batch normalization elimination, performing horizontal fusion)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Folds constants paths in graph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F9E4B8-3BDA-124C-B864-08076C126E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6485" y="3741239"/>
            <a:ext cx="7811008" cy="2267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562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>
                <a:solidFill>
                  <a:prstClr val="white"/>
                </a:solidFill>
              </a:rPr>
              <a:pPr/>
              <a:t>24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31653" y="226236"/>
            <a:ext cx="6226112" cy="567456"/>
          </a:xfrm>
        </p:spPr>
        <p:txBody>
          <a:bodyPr>
            <a:normAutofit/>
          </a:bodyPr>
          <a:lstStyle/>
          <a:p>
            <a:r>
              <a:rPr lang="en-US" sz="4000" kern="0" dirty="0">
                <a:solidFill>
                  <a:schemeClr val="tx1"/>
                </a:solidFill>
                <a:latin typeface="Intel Clear Pro" panose="020B0804020202060201" pitchFamily="34" charset="0"/>
                <a:ea typeface="Intel Clear Pro" panose="020B0804020202060201" pitchFamily="34" charset="0"/>
                <a:cs typeface="Intel Clear Pro" panose="020B0804020202060201" pitchFamily="34" charset="0"/>
              </a:rPr>
              <a:t>Canonical Developer workflow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531654" y="4250271"/>
            <a:ext cx="10407092" cy="1516083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vert="horz" wrap="square" lIns="0" tIns="0" rIns="0" bIns="0" rtlCol="0">
            <a:noAutofit/>
          </a:bodyPr>
          <a:lstStyle/>
          <a:p>
            <a:pPr marL="304784" indent="-304784" defTabSz="914377">
              <a:buFontTx/>
              <a:buAutoNum type="arabicPeriod"/>
            </a:pPr>
            <a:r>
              <a:rPr lang="en-US" sz="2000" dirty="0">
                <a:solidFill>
                  <a:srgbClr val="003C71"/>
                </a:solidFill>
              </a:rPr>
              <a:t>Design and Train your network </a:t>
            </a:r>
          </a:p>
          <a:p>
            <a:pPr marL="304784" indent="-304784" defTabSz="914377">
              <a:buFontTx/>
              <a:buAutoNum type="arabicPeriod"/>
            </a:pPr>
            <a:r>
              <a:rPr lang="en-US" sz="2000" dirty="0">
                <a:solidFill>
                  <a:srgbClr val="003C71"/>
                </a:solidFill>
              </a:rPr>
              <a:t>Convert &amp; Optimize your network</a:t>
            </a:r>
          </a:p>
          <a:p>
            <a:pPr marL="304784" indent="-304784" defTabSz="914377">
              <a:buFontTx/>
              <a:buAutoNum type="arabicPeriod"/>
            </a:pPr>
            <a:r>
              <a:rPr lang="en-US" sz="2000" dirty="0">
                <a:solidFill>
                  <a:srgbClr val="003C71"/>
                </a:solidFill>
              </a:rPr>
              <a:t>Test and Validate on actual hardware/environment , Get Feedback: </a:t>
            </a:r>
          </a:p>
          <a:p>
            <a:pPr marL="914354" lvl="1" indent="-304784" defTabSz="914377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3C71"/>
                </a:solidFill>
                <a:sym typeface="Wingdings" panose="05000000000000000000" pitchFamily="2" charset="2"/>
              </a:rPr>
              <a:t>is accuracy good? </a:t>
            </a:r>
            <a:r>
              <a:rPr lang="en-US" sz="2000" dirty="0">
                <a:solidFill>
                  <a:srgbClr val="003C71"/>
                </a:solidFill>
              </a:rPr>
              <a:t>performance good? What is the best batch?</a:t>
            </a:r>
          </a:p>
          <a:p>
            <a:pPr marL="304784" indent="-304784" defTabSz="914377">
              <a:buFontTx/>
              <a:buAutoNum type="arabicPeriod"/>
            </a:pPr>
            <a:r>
              <a:rPr lang="en-US" sz="2000" dirty="0">
                <a:solidFill>
                  <a:srgbClr val="003C71"/>
                </a:solidFill>
              </a:rPr>
              <a:t>Deploy using your chosen IR model.</a:t>
            </a:r>
          </a:p>
          <a:p>
            <a:pPr marL="304784" indent="-304784" defTabSz="914377">
              <a:buFontTx/>
              <a:buAutoNum type="arabicPeriod"/>
            </a:pPr>
            <a:endParaRPr lang="en-US" sz="1600" dirty="0">
              <a:solidFill>
                <a:srgbClr val="003C71"/>
              </a:solidFill>
            </a:endParaRPr>
          </a:p>
        </p:txBody>
      </p:sp>
      <p:sp>
        <p:nvSpPr>
          <p:cNvPr id="60" name="Rounded Rectangle 59"/>
          <p:cNvSpPr/>
          <p:nvPr/>
        </p:nvSpPr>
        <p:spPr>
          <a:xfrm>
            <a:off x="405879" y="2328343"/>
            <a:ext cx="1950720" cy="853440"/>
          </a:xfrm>
          <a:prstGeom prst="roundRect">
            <a:avLst/>
          </a:prstGeom>
          <a:solidFill>
            <a:schemeClr val="bg2">
              <a:lumMod val="5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r>
              <a:rPr lang="en-US" sz="1600" dirty="0">
                <a:solidFill>
                  <a:prstClr val="white"/>
                </a:solidFill>
              </a:rPr>
              <a:t>Develop and Train a Model</a:t>
            </a:r>
          </a:p>
        </p:txBody>
      </p:sp>
      <p:cxnSp>
        <p:nvCxnSpPr>
          <p:cNvPr id="62" name="Straight Arrow Connector 61"/>
          <p:cNvCxnSpPr>
            <a:stCxn id="60" idx="3"/>
            <a:endCxn id="103" idx="1"/>
          </p:cNvCxnSpPr>
          <p:nvPr/>
        </p:nvCxnSpPr>
        <p:spPr>
          <a:xfrm>
            <a:off x="2356599" y="2755063"/>
            <a:ext cx="1101085" cy="6144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8" name="Group 67"/>
          <p:cNvGrpSpPr/>
          <p:nvPr/>
        </p:nvGrpSpPr>
        <p:grpSpPr>
          <a:xfrm>
            <a:off x="2562334" y="1442640"/>
            <a:ext cx="694101" cy="1250224"/>
            <a:chOff x="2209198" y="1227988"/>
            <a:chExt cx="520576" cy="937668"/>
          </a:xfrm>
        </p:grpSpPr>
        <p:sp>
          <p:nvSpPr>
            <p:cNvPr id="69" name="TextBox 68"/>
            <p:cNvSpPr txBox="1"/>
            <p:nvPr/>
          </p:nvSpPr>
          <p:spPr>
            <a:xfrm>
              <a:off x="2209198" y="1842491"/>
              <a:ext cx="520576" cy="323165"/>
            </a:xfrm>
            <a:prstGeom prst="rect">
              <a:avLst/>
            </a:prstGeom>
            <a:noFill/>
          </p:spPr>
          <p:txBody>
            <a:bodyPr vert="horz" wrap="none" lIns="0" tIns="0" rIns="0" bIns="0" rtlCol="0">
              <a:spAutoFit/>
            </a:bodyPr>
            <a:lstStyle/>
            <a:p>
              <a:pPr algn="ctr" defTabSz="914377"/>
              <a:r>
                <a:rPr lang="en-US" sz="1400" b="1" dirty="0">
                  <a:solidFill>
                    <a:srgbClr val="003C71"/>
                  </a:solidFill>
                </a:rPr>
                <a:t>Trained </a:t>
              </a:r>
              <a:br>
                <a:rPr lang="en-US" sz="1400" b="1" dirty="0">
                  <a:solidFill>
                    <a:srgbClr val="003C71"/>
                  </a:solidFill>
                </a:rPr>
              </a:br>
              <a:r>
                <a:rPr lang="en-US" sz="1400" b="1" dirty="0">
                  <a:solidFill>
                    <a:srgbClr val="003C71"/>
                  </a:solidFill>
                </a:rPr>
                <a:t>Model</a:t>
              </a:r>
            </a:p>
          </p:txBody>
        </p:sp>
        <p:grpSp>
          <p:nvGrpSpPr>
            <p:cNvPr id="71" name="Group 70"/>
            <p:cNvGrpSpPr/>
            <p:nvPr/>
          </p:nvGrpSpPr>
          <p:grpSpPr>
            <a:xfrm>
              <a:off x="2219735" y="1227988"/>
              <a:ext cx="499503" cy="507433"/>
              <a:chOff x="4179208" y="1050528"/>
              <a:chExt cx="1007203" cy="1025330"/>
            </a:xfrm>
          </p:grpSpPr>
          <p:sp>
            <p:nvSpPr>
              <p:cNvPr id="72" name="Oval 71"/>
              <p:cNvSpPr/>
              <p:nvPr/>
            </p:nvSpPr>
            <p:spPr>
              <a:xfrm>
                <a:off x="4187453" y="1050528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55"/>
                <a:endParaRPr lang="en-US" sz="1600" b="1">
                  <a:solidFill>
                    <a:srgbClr val="003C71"/>
                  </a:solidFill>
                </a:endParaRPr>
              </a:p>
            </p:txBody>
          </p:sp>
          <p:sp>
            <p:nvSpPr>
              <p:cNvPr id="73" name="Oval 72"/>
              <p:cNvSpPr/>
              <p:nvPr/>
            </p:nvSpPr>
            <p:spPr>
              <a:xfrm>
                <a:off x="4187453" y="1331345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55"/>
                <a:endParaRPr lang="en-US" sz="1600" b="1">
                  <a:solidFill>
                    <a:srgbClr val="003C71"/>
                  </a:solidFill>
                </a:endParaRPr>
              </a:p>
            </p:txBody>
          </p:sp>
          <p:sp>
            <p:nvSpPr>
              <p:cNvPr id="74" name="Oval 73"/>
              <p:cNvSpPr/>
              <p:nvPr/>
            </p:nvSpPr>
            <p:spPr>
              <a:xfrm>
                <a:off x="4187453" y="1612162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55"/>
                <a:endParaRPr lang="en-US" sz="1600" b="1">
                  <a:solidFill>
                    <a:srgbClr val="003C71"/>
                  </a:solidFill>
                </a:endParaRPr>
              </a:p>
            </p:txBody>
          </p:sp>
          <p:sp>
            <p:nvSpPr>
              <p:cNvPr id="75" name="Oval 74"/>
              <p:cNvSpPr/>
              <p:nvPr/>
            </p:nvSpPr>
            <p:spPr>
              <a:xfrm>
                <a:off x="4179208" y="1892978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55"/>
                <a:endParaRPr lang="en-US" sz="1600" b="1">
                  <a:solidFill>
                    <a:srgbClr val="003C71"/>
                  </a:solidFill>
                </a:endParaRPr>
              </a:p>
            </p:txBody>
          </p:sp>
          <p:sp>
            <p:nvSpPr>
              <p:cNvPr id="76" name="Oval 75"/>
              <p:cNvSpPr/>
              <p:nvPr/>
            </p:nvSpPr>
            <p:spPr>
              <a:xfrm>
                <a:off x="4595492" y="1185609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55"/>
                <a:endParaRPr lang="en-US" sz="1600" b="1">
                  <a:solidFill>
                    <a:srgbClr val="003C71"/>
                  </a:solidFill>
                </a:endParaRPr>
              </a:p>
            </p:txBody>
          </p:sp>
          <p:sp>
            <p:nvSpPr>
              <p:cNvPr id="77" name="Oval 76"/>
              <p:cNvSpPr/>
              <p:nvPr/>
            </p:nvSpPr>
            <p:spPr>
              <a:xfrm>
                <a:off x="4595492" y="1466426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55"/>
                <a:endParaRPr lang="en-US" sz="1600" b="1">
                  <a:solidFill>
                    <a:srgbClr val="003C71"/>
                  </a:solidFill>
                </a:endParaRPr>
              </a:p>
            </p:txBody>
          </p:sp>
          <p:sp>
            <p:nvSpPr>
              <p:cNvPr id="78" name="Oval 77"/>
              <p:cNvSpPr/>
              <p:nvPr/>
            </p:nvSpPr>
            <p:spPr>
              <a:xfrm>
                <a:off x="4595492" y="1747243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55"/>
                <a:endParaRPr lang="en-US" sz="1600" b="1">
                  <a:solidFill>
                    <a:srgbClr val="003C71"/>
                  </a:solidFill>
                </a:endParaRPr>
              </a:p>
            </p:txBody>
          </p:sp>
          <p:sp>
            <p:nvSpPr>
              <p:cNvPr id="79" name="Oval 78"/>
              <p:cNvSpPr/>
              <p:nvPr/>
            </p:nvSpPr>
            <p:spPr>
              <a:xfrm>
                <a:off x="5003531" y="1185609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55"/>
                <a:endParaRPr lang="en-US" sz="1600" b="1">
                  <a:solidFill>
                    <a:srgbClr val="003C71"/>
                  </a:solidFill>
                </a:endParaRPr>
              </a:p>
            </p:txBody>
          </p:sp>
          <p:sp>
            <p:nvSpPr>
              <p:cNvPr id="80" name="Oval 79"/>
              <p:cNvSpPr/>
              <p:nvPr/>
            </p:nvSpPr>
            <p:spPr>
              <a:xfrm>
                <a:off x="5003531" y="1466426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55"/>
                <a:endParaRPr lang="en-US" sz="1600" b="1">
                  <a:solidFill>
                    <a:srgbClr val="003C71"/>
                  </a:solidFill>
                </a:endParaRPr>
              </a:p>
            </p:txBody>
          </p:sp>
          <p:sp>
            <p:nvSpPr>
              <p:cNvPr id="81" name="Oval 80"/>
              <p:cNvSpPr/>
              <p:nvPr/>
            </p:nvSpPr>
            <p:spPr>
              <a:xfrm>
                <a:off x="5003531" y="1747243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55"/>
                <a:endParaRPr lang="en-US" sz="1600" b="1">
                  <a:solidFill>
                    <a:srgbClr val="003C71"/>
                  </a:solidFill>
                </a:endParaRPr>
              </a:p>
            </p:txBody>
          </p:sp>
          <p:cxnSp>
            <p:nvCxnSpPr>
              <p:cNvPr id="82" name="Straight Connector 81"/>
              <p:cNvCxnSpPr>
                <a:stCxn id="78" idx="6"/>
                <a:endCxn id="81" idx="2"/>
              </p:cNvCxnSpPr>
              <p:nvPr/>
            </p:nvCxnSpPr>
            <p:spPr>
              <a:xfrm>
                <a:off x="4778372" y="1838683"/>
                <a:ext cx="225159" cy="0"/>
              </a:xfrm>
              <a:prstGeom prst="line">
                <a:avLst/>
              </a:prstGeom>
              <a:ln w="19050">
                <a:solidFill>
                  <a:schemeClr val="tx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>
                <a:stCxn id="76" idx="6"/>
                <a:endCxn id="79" idx="2"/>
              </p:cNvCxnSpPr>
              <p:nvPr/>
            </p:nvCxnSpPr>
            <p:spPr>
              <a:xfrm>
                <a:off x="4778372" y="1277049"/>
                <a:ext cx="225159" cy="0"/>
              </a:xfrm>
              <a:prstGeom prst="line">
                <a:avLst/>
              </a:prstGeom>
              <a:ln w="19050">
                <a:solidFill>
                  <a:schemeClr val="tx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>
                <a:stCxn id="78" idx="7"/>
                <a:endCxn id="80" idx="3"/>
              </p:cNvCxnSpPr>
              <p:nvPr/>
            </p:nvCxnSpPr>
            <p:spPr>
              <a:xfrm flipV="1">
                <a:off x="4751590" y="1622524"/>
                <a:ext cx="278723" cy="151501"/>
              </a:xfrm>
              <a:prstGeom prst="line">
                <a:avLst/>
              </a:prstGeom>
              <a:ln w="19050">
                <a:solidFill>
                  <a:schemeClr val="tx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>
                <a:stCxn id="77" idx="5"/>
                <a:endCxn id="81" idx="1"/>
              </p:cNvCxnSpPr>
              <p:nvPr/>
            </p:nvCxnSpPr>
            <p:spPr>
              <a:xfrm>
                <a:off x="4751590" y="1622524"/>
                <a:ext cx="278723" cy="151501"/>
              </a:xfrm>
              <a:prstGeom prst="line">
                <a:avLst/>
              </a:prstGeom>
              <a:ln w="19050">
                <a:solidFill>
                  <a:schemeClr val="tx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>
                <a:stCxn id="76" idx="5"/>
                <a:endCxn id="80" idx="1"/>
              </p:cNvCxnSpPr>
              <p:nvPr/>
            </p:nvCxnSpPr>
            <p:spPr>
              <a:xfrm>
                <a:off x="4751590" y="1341707"/>
                <a:ext cx="278723" cy="151501"/>
              </a:xfrm>
              <a:prstGeom prst="line">
                <a:avLst/>
              </a:prstGeom>
              <a:ln w="19050">
                <a:solidFill>
                  <a:schemeClr val="tx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>
                <a:stCxn id="77" idx="6"/>
                <a:endCxn id="79" idx="3"/>
              </p:cNvCxnSpPr>
              <p:nvPr/>
            </p:nvCxnSpPr>
            <p:spPr>
              <a:xfrm flipV="1">
                <a:off x="4778372" y="1341707"/>
                <a:ext cx="251941" cy="216159"/>
              </a:xfrm>
              <a:prstGeom prst="line">
                <a:avLst/>
              </a:prstGeom>
              <a:ln w="19050">
                <a:solidFill>
                  <a:schemeClr val="tx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>
                <a:stCxn id="72" idx="7"/>
                <a:endCxn id="76" idx="1"/>
              </p:cNvCxnSpPr>
              <p:nvPr/>
            </p:nvCxnSpPr>
            <p:spPr>
              <a:xfrm>
                <a:off x="4343551" y="1077310"/>
                <a:ext cx="278723" cy="135081"/>
              </a:xfrm>
              <a:prstGeom prst="line">
                <a:avLst/>
              </a:prstGeom>
              <a:ln w="19050">
                <a:solidFill>
                  <a:schemeClr val="tx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>
                <a:endCxn id="77" idx="0"/>
              </p:cNvCxnSpPr>
              <p:nvPr/>
            </p:nvCxnSpPr>
            <p:spPr>
              <a:xfrm>
                <a:off x="4378082" y="1177528"/>
                <a:ext cx="308850" cy="288898"/>
              </a:xfrm>
              <a:prstGeom prst="line">
                <a:avLst/>
              </a:prstGeom>
              <a:ln w="19050">
                <a:solidFill>
                  <a:schemeClr val="tx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>
                <a:stCxn id="72" idx="5"/>
                <a:endCxn id="78" idx="1"/>
              </p:cNvCxnSpPr>
              <p:nvPr/>
            </p:nvCxnSpPr>
            <p:spPr>
              <a:xfrm>
                <a:off x="4343551" y="1206626"/>
                <a:ext cx="278723" cy="567399"/>
              </a:xfrm>
              <a:prstGeom prst="line">
                <a:avLst/>
              </a:prstGeom>
              <a:ln w="19050">
                <a:solidFill>
                  <a:schemeClr val="tx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/>
              <p:cNvCxnSpPr>
                <a:stCxn id="73" idx="7"/>
                <a:endCxn id="76" idx="2"/>
              </p:cNvCxnSpPr>
              <p:nvPr/>
            </p:nvCxnSpPr>
            <p:spPr>
              <a:xfrm flipV="1">
                <a:off x="4343551" y="1277049"/>
                <a:ext cx="251941" cy="81078"/>
              </a:xfrm>
              <a:prstGeom prst="line">
                <a:avLst/>
              </a:prstGeom>
              <a:ln w="19050">
                <a:solidFill>
                  <a:schemeClr val="tx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>
                <a:stCxn id="73" idx="6"/>
                <a:endCxn id="77" idx="1"/>
              </p:cNvCxnSpPr>
              <p:nvPr/>
            </p:nvCxnSpPr>
            <p:spPr>
              <a:xfrm>
                <a:off x="4370333" y="1422785"/>
                <a:ext cx="251941" cy="70423"/>
              </a:xfrm>
              <a:prstGeom prst="line">
                <a:avLst/>
              </a:prstGeom>
              <a:ln w="19050">
                <a:solidFill>
                  <a:schemeClr val="tx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/>
              <p:cNvCxnSpPr>
                <a:stCxn id="73" idx="5"/>
                <a:endCxn id="78" idx="2"/>
              </p:cNvCxnSpPr>
              <p:nvPr/>
            </p:nvCxnSpPr>
            <p:spPr>
              <a:xfrm>
                <a:off x="4343551" y="1487443"/>
                <a:ext cx="251941" cy="351240"/>
              </a:xfrm>
              <a:prstGeom prst="line">
                <a:avLst/>
              </a:prstGeom>
              <a:ln w="19050">
                <a:solidFill>
                  <a:schemeClr val="tx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>
                <a:stCxn id="74" idx="7"/>
                <a:endCxn id="76" idx="3"/>
              </p:cNvCxnSpPr>
              <p:nvPr/>
            </p:nvCxnSpPr>
            <p:spPr>
              <a:xfrm flipV="1">
                <a:off x="4343551" y="1341707"/>
                <a:ext cx="278723" cy="297237"/>
              </a:xfrm>
              <a:prstGeom prst="line">
                <a:avLst/>
              </a:prstGeom>
              <a:ln w="19050">
                <a:solidFill>
                  <a:schemeClr val="tx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>
                <a:stCxn id="74" idx="6"/>
                <a:endCxn id="77" idx="2"/>
              </p:cNvCxnSpPr>
              <p:nvPr/>
            </p:nvCxnSpPr>
            <p:spPr>
              <a:xfrm flipV="1">
                <a:off x="4370333" y="1557866"/>
                <a:ext cx="225159" cy="145736"/>
              </a:xfrm>
              <a:prstGeom prst="line">
                <a:avLst/>
              </a:prstGeom>
              <a:ln w="19050">
                <a:solidFill>
                  <a:schemeClr val="tx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/>
              <p:cNvCxnSpPr>
                <a:stCxn id="74" idx="5"/>
                <a:endCxn id="78" idx="2"/>
              </p:cNvCxnSpPr>
              <p:nvPr/>
            </p:nvCxnSpPr>
            <p:spPr>
              <a:xfrm>
                <a:off x="4343551" y="1768260"/>
                <a:ext cx="251941" cy="70423"/>
              </a:xfrm>
              <a:prstGeom prst="line">
                <a:avLst/>
              </a:prstGeom>
              <a:ln w="19050">
                <a:solidFill>
                  <a:schemeClr val="tx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/>
              <p:cNvCxnSpPr>
                <a:stCxn id="75" idx="7"/>
                <a:endCxn id="76" idx="3"/>
              </p:cNvCxnSpPr>
              <p:nvPr/>
            </p:nvCxnSpPr>
            <p:spPr>
              <a:xfrm flipV="1">
                <a:off x="4335306" y="1341707"/>
                <a:ext cx="286968" cy="578053"/>
              </a:xfrm>
              <a:prstGeom prst="line">
                <a:avLst/>
              </a:prstGeom>
              <a:ln w="19050">
                <a:solidFill>
                  <a:schemeClr val="tx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/>
              <p:cNvCxnSpPr>
                <a:stCxn id="75" idx="6"/>
                <a:endCxn id="77" idx="3"/>
              </p:cNvCxnSpPr>
              <p:nvPr/>
            </p:nvCxnSpPr>
            <p:spPr>
              <a:xfrm flipV="1">
                <a:off x="4362088" y="1622524"/>
                <a:ext cx="260186" cy="361894"/>
              </a:xfrm>
              <a:prstGeom prst="line">
                <a:avLst/>
              </a:prstGeom>
              <a:ln w="19050">
                <a:solidFill>
                  <a:schemeClr val="tx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/>
              <p:cNvCxnSpPr>
                <a:stCxn id="75" idx="5"/>
                <a:endCxn id="78" idx="3"/>
              </p:cNvCxnSpPr>
              <p:nvPr/>
            </p:nvCxnSpPr>
            <p:spPr>
              <a:xfrm flipV="1">
                <a:off x="4335306" y="1903341"/>
                <a:ext cx="286968" cy="145735"/>
              </a:xfrm>
              <a:prstGeom prst="line">
                <a:avLst/>
              </a:prstGeom>
              <a:ln w="19050">
                <a:solidFill>
                  <a:schemeClr val="tx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03" name="Rounded Rectangle 102"/>
          <p:cNvSpPr/>
          <p:nvPr/>
        </p:nvSpPr>
        <p:spPr>
          <a:xfrm>
            <a:off x="3457683" y="2334487"/>
            <a:ext cx="1950720" cy="853440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r>
              <a:rPr lang="en-US" sz="1600" dirty="0">
                <a:solidFill>
                  <a:prstClr val="white"/>
                </a:solidFill>
              </a:rPr>
              <a:t>Run Model-Optimizer</a:t>
            </a:r>
          </a:p>
        </p:txBody>
      </p:sp>
      <p:sp>
        <p:nvSpPr>
          <p:cNvPr id="106" name="Oval 105"/>
          <p:cNvSpPr/>
          <p:nvPr/>
        </p:nvSpPr>
        <p:spPr>
          <a:xfrm>
            <a:off x="630919" y="2003609"/>
            <a:ext cx="365760" cy="36576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defTabSz="914377"/>
            <a:r>
              <a:rPr lang="en-US" sz="2133" b="1" dirty="0">
                <a:solidFill>
                  <a:prstClr val="black"/>
                </a:solidFill>
              </a:rPr>
              <a:t>1</a:t>
            </a:r>
          </a:p>
        </p:txBody>
      </p:sp>
      <p:cxnSp>
        <p:nvCxnSpPr>
          <p:cNvPr id="108" name="Elbow Connector 107"/>
          <p:cNvCxnSpPr>
            <a:stCxn id="103" idx="3"/>
            <a:endCxn id="113" idx="0"/>
          </p:cNvCxnSpPr>
          <p:nvPr/>
        </p:nvCxnSpPr>
        <p:spPr>
          <a:xfrm>
            <a:off x="5408404" y="2761207"/>
            <a:ext cx="1455131" cy="296176"/>
          </a:xfrm>
          <a:prstGeom prst="bentConnector2">
            <a:avLst/>
          </a:prstGeom>
          <a:ln>
            <a:solidFill>
              <a:schemeClr val="tx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3" name="Rounded Rectangle 112"/>
          <p:cNvSpPr/>
          <p:nvPr/>
        </p:nvSpPr>
        <p:spPr>
          <a:xfrm>
            <a:off x="5888175" y="3057383"/>
            <a:ext cx="1950720" cy="85344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914377"/>
            <a:r>
              <a:rPr lang="en-US" sz="1600" dirty="0">
                <a:solidFill>
                  <a:prstClr val="white"/>
                </a:solidFill>
              </a:rPr>
              <a:t>IE test harness</a:t>
            </a:r>
          </a:p>
          <a:p>
            <a:pPr algn="ctr" defTabSz="914377"/>
            <a:r>
              <a:rPr lang="en-US" sz="1600" dirty="0">
                <a:solidFill>
                  <a:prstClr val="white"/>
                </a:solidFill>
              </a:rPr>
              <a:t>Validate perf + accuracy</a:t>
            </a:r>
          </a:p>
        </p:txBody>
      </p:sp>
      <p:sp>
        <p:nvSpPr>
          <p:cNvPr id="114" name="Oval 113"/>
          <p:cNvSpPr/>
          <p:nvPr/>
        </p:nvSpPr>
        <p:spPr>
          <a:xfrm>
            <a:off x="5735199" y="2878443"/>
            <a:ext cx="365760" cy="36576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defTabSz="914377"/>
            <a:r>
              <a:rPr lang="en-US" sz="2133" b="1" dirty="0">
                <a:solidFill>
                  <a:prstClr val="black"/>
                </a:solidFill>
              </a:rPr>
              <a:t>3</a:t>
            </a:r>
          </a:p>
        </p:txBody>
      </p:sp>
      <p:cxnSp>
        <p:nvCxnSpPr>
          <p:cNvPr id="115" name="Elbow Connector 114"/>
          <p:cNvCxnSpPr>
            <a:stCxn id="113" idx="1"/>
            <a:endCxn id="60" idx="2"/>
          </p:cNvCxnSpPr>
          <p:nvPr/>
        </p:nvCxnSpPr>
        <p:spPr>
          <a:xfrm rot="10800000">
            <a:off x="1381239" y="3181783"/>
            <a:ext cx="4506936" cy="302320"/>
          </a:xfrm>
          <a:prstGeom prst="bentConnector2">
            <a:avLst/>
          </a:prstGeom>
          <a:ln>
            <a:solidFill>
              <a:srgbClr val="FFC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8" name="Rounded Rectangle 117"/>
          <p:cNvSpPr/>
          <p:nvPr/>
        </p:nvSpPr>
        <p:spPr>
          <a:xfrm>
            <a:off x="8774257" y="2340464"/>
            <a:ext cx="2052481" cy="853440"/>
          </a:xfrm>
          <a:prstGeom prst="round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r>
              <a:rPr lang="en-US" sz="1600" dirty="0">
                <a:solidFill>
                  <a:prstClr val="white"/>
                </a:solidFill>
              </a:rPr>
              <a:t>Deploy in App with IE</a:t>
            </a:r>
          </a:p>
        </p:txBody>
      </p:sp>
      <p:sp>
        <p:nvSpPr>
          <p:cNvPr id="119" name="Oval 118"/>
          <p:cNvSpPr/>
          <p:nvPr/>
        </p:nvSpPr>
        <p:spPr>
          <a:xfrm>
            <a:off x="8578137" y="2165876"/>
            <a:ext cx="384840" cy="36576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defTabSz="914377"/>
            <a:r>
              <a:rPr lang="en-US" sz="1600" b="1" dirty="0">
                <a:solidFill>
                  <a:prstClr val="black"/>
                </a:solidFill>
              </a:rPr>
              <a:t>4</a:t>
            </a:r>
          </a:p>
        </p:txBody>
      </p:sp>
      <p:sp>
        <p:nvSpPr>
          <p:cNvPr id="56" name="Oval 55"/>
          <p:cNvSpPr/>
          <p:nvPr/>
        </p:nvSpPr>
        <p:spPr>
          <a:xfrm>
            <a:off x="3948347" y="2024601"/>
            <a:ext cx="365760" cy="36576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defTabSz="914377"/>
            <a:r>
              <a:rPr lang="en-US" sz="2133" b="1" dirty="0">
                <a:solidFill>
                  <a:prstClr val="black"/>
                </a:solidFill>
              </a:rPr>
              <a:t>2</a:t>
            </a:r>
          </a:p>
        </p:txBody>
      </p:sp>
      <p:cxnSp>
        <p:nvCxnSpPr>
          <p:cNvPr id="5" name="Straight Arrow Connector 4"/>
          <p:cNvCxnSpPr>
            <a:stCxn id="103" idx="3"/>
            <a:endCxn id="118" idx="1"/>
          </p:cNvCxnSpPr>
          <p:nvPr/>
        </p:nvCxnSpPr>
        <p:spPr>
          <a:xfrm>
            <a:off x="5408403" y="2761209"/>
            <a:ext cx="3365852" cy="5977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Rectangle 48"/>
          <p:cNvSpPr/>
          <p:nvPr/>
        </p:nvSpPr>
        <p:spPr>
          <a:xfrm>
            <a:off x="278791" y="1370763"/>
            <a:ext cx="7831667" cy="276860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" name="TextBox 1"/>
          <p:cNvSpPr txBox="1"/>
          <p:nvPr/>
        </p:nvSpPr>
        <p:spPr>
          <a:xfrm>
            <a:off x="4622323" y="1163327"/>
            <a:ext cx="3502562" cy="22576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r>
              <a:rPr lang="en-US" sz="1467" dirty="0">
                <a:solidFill>
                  <a:srgbClr val="003C71"/>
                </a:solidFill>
              </a:rPr>
              <a:t>This part of the process could be a loop…</a:t>
            </a:r>
          </a:p>
        </p:txBody>
      </p:sp>
    </p:spTree>
    <p:extLst>
      <p:ext uri="{BB962C8B-B14F-4D97-AF65-F5344CB8AC3E}">
        <p14:creationId xmlns:p14="http://schemas.microsoft.com/office/powerpoint/2010/main" val="3057260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/>
      <p:bldP spid="103" grpId="0" animBg="1"/>
      <p:bldP spid="10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Optimizer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609601" y="1339802"/>
            <a:ext cx="10970683" cy="4567767"/>
          </a:xfrm>
        </p:spPr>
        <p:txBody>
          <a:bodyPr/>
          <a:lstStyle/>
          <a:p>
            <a:r>
              <a:rPr lang="en-US" dirty="0"/>
              <a:t>Model Optimizer is a cross platform tool written in Python</a:t>
            </a:r>
          </a:p>
          <a:p>
            <a:pPr lvl="1"/>
            <a:r>
              <a:rPr lang="en-US" dirty="0"/>
              <a:t>Python 3.5 or higher</a:t>
            </a:r>
          </a:p>
          <a:p>
            <a:pPr lvl="1"/>
            <a:r>
              <a:rPr lang="en-US" dirty="0"/>
              <a:t>Pip packages:</a:t>
            </a:r>
          </a:p>
          <a:p>
            <a:pPr lvl="2"/>
            <a:r>
              <a:rPr lang="en-US" dirty="0"/>
              <a:t>Mxnet</a:t>
            </a:r>
          </a:p>
          <a:p>
            <a:pPr lvl="2"/>
            <a:r>
              <a:rPr lang="en-US" dirty="0"/>
              <a:t>Tensorflow</a:t>
            </a:r>
          </a:p>
          <a:p>
            <a:pPr lvl="2"/>
            <a:r>
              <a:rPr lang="en-US" dirty="0"/>
              <a:t>Protobuff</a:t>
            </a:r>
          </a:p>
          <a:p>
            <a:pPr lvl="2"/>
            <a:r>
              <a:rPr lang="en-US" dirty="0"/>
              <a:t>Etc. Check list of required packages in </a:t>
            </a:r>
            <a:r>
              <a:rPr lang="en-US" dirty="0" err="1"/>
              <a:t>requirements.txt</a:t>
            </a:r>
            <a:endParaRPr lang="en-US" dirty="0"/>
          </a:p>
          <a:p>
            <a:r>
              <a:rPr lang="en-US" dirty="0"/>
              <a:t>Example usage</a:t>
            </a:r>
          </a:p>
          <a:p>
            <a:pPr lvl="1"/>
            <a:r>
              <a:rPr lang="en-US" dirty="0"/>
              <a:t>python mo.py --framework </a:t>
            </a:r>
            <a:r>
              <a:rPr lang="en-US" dirty="0" err="1"/>
              <a:t>tf</a:t>
            </a:r>
            <a:r>
              <a:rPr lang="en-US" dirty="0"/>
              <a:t> --input_model /models/</a:t>
            </a:r>
            <a:r>
              <a:rPr lang="en-US" dirty="0" err="1"/>
              <a:t>optimized.pb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2739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Optimizer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251197" y="3198030"/>
            <a:ext cx="2338648" cy="83127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Trained Model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40654" y="1570038"/>
            <a:ext cx="2207761" cy="831273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Caffe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340655" y="2626678"/>
            <a:ext cx="2207760" cy="831273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Tensorflow</a:t>
            </a:r>
            <a:endParaRPr lang="en-US" sz="2400" dirty="0"/>
          </a:p>
        </p:txBody>
      </p:sp>
      <p:sp>
        <p:nvSpPr>
          <p:cNvPr id="9" name="Rounded Rectangle 8"/>
          <p:cNvSpPr/>
          <p:nvPr/>
        </p:nvSpPr>
        <p:spPr>
          <a:xfrm>
            <a:off x="340653" y="3785466"/>
            <a:ext cx="2207763" cy="831273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MXnet</a:t>
            </a:r>
            <a:endParaRPr lang="en-US" sz="2400" dirty="0"/>
          </a:p>
        </p:txBody>
      </p:sp>
      <p:sp>
        <p:nvSpPr>
          <p:cNvPr id="10" name="Rounded Rectangle 9"/>
          <p:cNvSpPr/>
          <p:nvPr/>
        </p:nvSpPr>
        <p:spPr>
          <a:xfrm>
            <a:off x="340651" y="4944254"/>
            <a:ext cx="2207764" cy="831273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Keras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6217917" y="3198032"/>
            <a:ext cx="2427321" cy="831273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Model Optimizer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9607925" y="2514524"/>
            <a:ext cx="2181364" cy="83127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XML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9607925" y="3738761"/>
            <a:ext cx="2181364" cy="83127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BIN</a:t>
            </a:r>
          </a:p>
        </p:txBody>
      </p:sp>
      <p:sp>
        <p:nvSpPr>
          <p:cNvPr id="17" name="Rectangle 16"/>
          <p:cNvSpPr/>
          <p:nvPr/>
        </p:nvSpPr>
        <p:spPr>
          <a:xfrm>
            <a:off x="2659250" y="1695797"/>
            <a:ext cx="210589" cy="397902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8" name="Right Arrow 17"/>
          <p:cNvSpPr/>
          <p:nvPr/>
        </p:nvSpPr>
        <p:spPr>
          <a:xfrm>
            <a:off x="2868812" y="3405847"/>
            <a:ext cx="360219" cy="415637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9" name="Right Arrow 18"/>
          <p:cNvSpPr/>
          <p:nvPr/>
        </p:nvSpPr>
        <p:spPr>
          <a:xfrm>
            <a:off x="5589845" y="3411791"/>
            <a:ext cx="628071" cy="415637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0" name="Right Arrow 19"/>
          <p:cNvSpPr/>
          <p:nvPr/>
        </p:nvSpPr>
        <p:spPr>
          <a:xfrm>
            <a:off x="8645238" y="3405847"/>
            <a:ext cx="628071" cy="415637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1" name="Rectangle 20"/>
          <p:cNvSpPr/>
          <p:nvPr/>
        </p:nvSpPr>
        <p:spPr>
          <a:xfrm>
            <a:off x="9286500" y="2626677"/>
            <a:ext cx="217979" cy="182894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175142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7484" y="411797"/>
            <a:ext cx="10972800" cy="1404872"/>
          </a:xfrm>
        </p:spPr>
        <p:txBody>
          <a:bodyPr/>
          <a:lstStyle/>
          <a:p>
            <a:r>
              <a:rPr lang="en-US" dirty="0"/>
              <a:t>Model Optimizer High-level Architecture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456258" y="2017852"/>
            <a:ext cx="2207761" cy="831273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Frontend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4767812" y="1999529"/>
            <a:ext cx="2207761" cy="831273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Middle-end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9495780" y="2017851"/>
            <a:ext cx="2207761" cy="831273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Backend</a:t>
            </a:r>
          </a:p>
        </p:txBody>
      </p:sp>
      <p:sp>
        <p:nvSpPr>
          <p:cNvPr id="26" name="Right Arrow 25"/>
          <p:cNvSpPr/>
          <p:nvPr/>
        </p:nvSpPr>
        <p:spPr>
          <a:xfrm>
            <a:off x="3452274" y="2218743"/>
            <a:ext cx="628071" cy="415637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7" name="Right Arrow 26"/>
          <p:cNvSpPr/>
          <p:nvPr/>
        </p:nvSpPr>
        <p:spPr>
          <a:xfrm>
            <a:off x="8079454" y="2218743"/>
            <a:ext cx="628071" cy="415637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C6231C8-81AC-7443-804A-556F1CE8566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93448" y="2835271"/>
            <a:ext cx="3370483" cy="3625418"/>
          </a:xfrm>
        </p:spPr>
        <p:txBody>
          <a:bodyPr/>
          <a:lstStyle/>
          <a:p>
            <a:r>
              <a:rPr lang="en-US" sz="2200" dirty="0"/>
              <a:t>Parse framework model to create internal graph representation</a:t>
            </a:r>
          </a:p>
          <a:p>
            <a:r>
              <a:rPr lang="en-US" sz="2200" dirty="0"/>
              <a:t>Frameworks</a:t>
            </a:r>
          </a:p>
          <a:p>
            <a:pPr lvl="1"/>
            <a:r>
              <a:rPr lang="en-US" sz="2200" dirty="0"/>
              <a:t>Caffe</a:t>
            </a:r>
          </a:p>
          <a:p>
            <a:pPr lvl="1"/>
            <a:r>
              <a:rPr lang="en-US" sz="2200" dirty="0"/>
              <a:t>Tensorflow</a:t>
            </a:r>
          </a:p>
          <a:p>
            <a:pPr lvl="1"/>
            <a:r>
              <a:rPr lang="en-US" sz="2200" dirty="0"/>
              <a:t>MXNet</a:t>
            </a:r>
          </a:p>
          <a:p>
            <a:pPr lvl="1"/>
            <a:r>
              <a:rPr lang="en-US" sz="2200" dirty="0"/>
              <a:t>Keras (experimental)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71232FE-BBC1-F843-A104-536173990AA1}"/>
              </a:ext>
            </a:extLst>
          </p:cNvPr>
          <p:cNvSpPr txBox="1">
            <a:spLocks/>
          </p:cNvSpPr>
          <p:nvPr/>
        </p:nvSpPr>
        <p:spPr>
          <a:xfrm>
            <a:off x="4292002" y="2873397"/>
            <a:ext cx="4519489" cy="35491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1219140" rtl="0" eaLnBrk="1" latinLnBrk="0" hangingPunct="1">
              <a:spcBef>
                <a:spcPts val="800"/>
              </a:spcBef>
              <a:buClr>
                <a:schemeClr val="accent2"/>
              </a:buClr>
              <a:buFont typeface="Wingdings" panose="05000000000000000000" pitchFamily="2" charset="2"/>
              <a:buNone/>
              <a:defRPr sz="2400" kern="1200">
                <a:solidFill>
                  <a:srgbClr val="0071C5"/>
                </a:solidFill>
                <a:latin typeface="+mn-lt"/>
                <a:ea typeface="+mn-ea"/>
                <a:cs typeface="+mn-cs"/>
              </a:defRPr>
            </a:lvl1pPr>
            <a:lvl2pPr marL="228589" indent="-228589" algn="l" defTabSz="1219140" rtl="0" eaLnBrk="1" latinLnBrk="0" hangingPunct="1">
              <a:spcBef>
                <a:spcPts val="8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463527" indent="-228589" algn="l" defTabSz="1219140" rtl="0" eaLnBrk="1" latinLnBrk="0" hangingPunct="1">
              <a:spcBef>
                <a:spcPts val="800"/>
              </a:spcBef>
              <a:buClr>
                <a:schemeClr val="tx2"/>
              </a:buClr>
              <a:buFont typeface="Intel Clear" panose="020B0604020203020204" pitchFamily="34" charset="0"/>
              <a:buChar char="–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681534" indent="-228589" algn="l" defTabSz="1219140" rtl="0" eaLnBrk="1" latinLnBrk="0" hangingPunct="1">
              <a:spcBef>
                <a:spcPts val="800"/>
              </a:spcBef>
              <a:buClr>
                <a:schemeClr val="tx2"/>
              </a:buClr>
              <a:buFont typeface="Intel Clear" panose="020B0604020203020204" pitchFamily="34" charset="0"/>
              <a:buChar char="–"/>
              <a:defRPr sz="2133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918588" indent="-224356" algn="l" defTabSz="1219140" rtl="0" eaLnBrk="1" latinLnBrk="0" hangingPunct="1">
              <a:spcBef>
                <a:spcPts val="800"/>
              </a:spcBef>
              <a:buClr>
                <a:schemeClr val="tx2"/>
              </a:buClr>
              <a:buFont typeface="Intel Clear" panose="020B0604020203020204" pitchFamily="34" charset="0"/>
              <a:buChar char="–"/>
              <a:defRPr sz="1867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3352632" indent="-304784" algn="l" defTabSz="121914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121914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121914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121914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/>
              <a:t>Applies optimization to internal graph</a:t>
            </a:r>
          </a:p>
          <a:p>
            <a:pPr lvl="1"/>
            <a:r>
              <a:rPr lang="en-US" sz="2200" dirty="0"/>
              <a:t>Batch Normalization to Scale Shift</a:t>
            </a:r>
          </a:p>
          <a:p>
            <a:pPr lvl="1"/>
            <a:r>
              <a:rPr lang="en-US" sz="2200" dirty="0"/>
              <a:t>Fold Scale Shift with Convolution</a:t>
            </a:r>
          </a:p>
          <a:p>
            <a:pPr lvl="1"/>
            <a:r>
              <a:rPr lang="en-US" sz="2200" dirty="0"/>
              <a:t>Drop unused layers (Dropout)</a:t>
            </a:r>
          </a:p>
          <a:p>
            <a:pPr lvl="1"/>
            <a:r>
              <a:rPr lang="en-US" sz="2200" dirty="0"/>
              <a:t>BGR input conversion (RGB is expected from IE)</a:t>
            </a:r>
          </a:p>
          <a:p>
            <a:pPr lvl="1"/>
            <a:r>
              <a:rPr lang="en-US" sz="2200" dirty="0"/>
              <a:t>FP16 quantization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90F532F-53F3-BE40-9243-299B51143085}"/>
              </a:ext>
            </a:extLst>
          </p:cNvPr>
          <p:cNvSpPr txBox="1">
            <a:spLocks/>
          </p:cNvSpPr>
          <p:nvPr/>
        </p:nvSpPr>
        <p:spPr>
          <a:xfrm>
            <a:off x="9062739" y="2977278"/>
            <a:ext cx="3073842" cy="33414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1219140" rtl="0" eaLnBrk="1" latinLnBrk="0" hangingPunct="1">
              <a:spcBef>
                <a:spcPts val="800"/>
              </a:spcBef>
              <a:buClr>
                <a:schemeClr val="accent2"/>
              </a:buClr>
              <a:buFont typeface="Wingdings" panose="05000000000000000000" pitchFamily="2" charset="2"/>
              <a:buNone/>
              <a:defRPr sz="2400" kern="1200">
                <a:solidFill>
                  <a:srgbClr val="0071C5"/>
                </a:solidFill>
                <a:latin typeface="+mn-lt"/>
                <a:ea typeface="+mn-ea"/>
                <a:cs typeface="+mn-cs"/>
              </a:defRPr>
            </a:lvl1pPr>
            <a:lvl2pPr marL="228589" indent="-228589" algn="l" defTabSz="1219140" rtl="0" eaLnBrk="1" latinLnBrk="0" hangingPunct="1">
              <a:spcBef>
                <a:spcPts val="8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463527" indent="-228589" algn="l" defTabSz="1219140" rtl="0" eaLnBrk="1" latinLnBrk="0" hangingPunct="1">
              <a:spcBef>
                <a:spcPts val="800"/>
              </a:spcBef>
              <a:buClr>
                <a:schemeClr val="tx2"/>
              </a:buClr>
              <a:buFont typeface="Intel Clear" panose="020B0604020203020204" pitchFamily="34" charset="0"/>
              <a:buChar char="–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681534" indent="-228589" algn="l" defTabSz="1219140" rtl="0" eaLnBrk="1" latinLnBrk="0" hangingPunct="1">
              <a:spcBef>
                <a:spcPts val="800"/>
              </a:spcBef>
              <a:buClr>
                <a:schemeClr val="tx2"/>
              </a:buClr>
              <a:buFont typeface="Intel Clear" panose="020B0604020203020204" pitchFamily="34" charset="0"/>
              <a:buChar char="–"/>
              <a:defRPr sz="2133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918588" indent="-224356" algn="l" defTabSz="1219140" rtl="0" eaLnBrk="1" latinLnBrk="0" hangingPunct="1">
              <a:spcBef>
                <a:spcPts val="800"/>
              </a:spcBef>
              <a:buClr>
                <a:schemeClr val="tx2"/>
              </a:buClr>
              <a:buFont typeface="Intel Clear" panose="020B0604020203020204" pitchFamily="34" charset="0"/>
              <a:buChar char="–"/>
              <a:defRPr sz="1867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3352632" indent="-304784" algn="l" defTabSz="121914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121914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121914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121914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2200" dirty="0">
                <a:solidFill>
                  <a:schemeClr val="accent1"/>
                </a:solidFill>
              </a:rPr>
              <a:t>XML file storing information about layers and connections (edges)</a:t>
            </a:r>
          </a:p>
          <a:p>
            <a:pPr lvl="1"/>
            <a:r>
              <a:rPr lang="en-US" sz="2200" dirty="0">
                <a:solidFill>
                  <a:srgbClr val="0071C5"/>
                </a:solidFill>
              </a:rPr>
              <a:t>BIN file storing model parameters (like weights and biases for Convolutions)</a:t>
            </a:r>
          </a:p>
        </p:txBody>
      </p:sp>
    </p:spTree>
    <p:extLst>
      <p:ext uri="{BB962C8B-B14F-4D97-AF65-F5344CB8AC3E}">
        <p14:creationId xmlns:p14="http://schemas.microsoft.com/office/powerpoint/2010/main" val="2551237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Optimizations: Batch Normalization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807918" y="1572809"/>
            <a:ext cx="2648197" cy="7837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Convolution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807918" y="2712149"/>
            <a:ext cx="2648197" cy="7837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Batch Normalization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807918" y="3851491"/>
            <a:ext cx="2648197" cy="7837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ReLU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807918" y="4990832"/>
            <a:ext cx="2648197" cy="7837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Pooling</a:t>
            </a:r>
          </a:p>
        </p:txBody>
      </p:sp>
      <p:sp>
        <p:nvSpPr>
          <p:cNvPr id="8" name="Down Arrow 7"/>
          <p:cNvSpPr/>
          <p:nvPr/>
        </p:nvSpPr>
        <p:spPr>
          <a:xfrm>
            <a:off x="1971698" y="2356579"/>
            <a:ext cx="261257" cy="355571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own Arrow 8"/>
          <p:cNvSpPr/>
          <p:nvPr/>
        </p:nvSpPr>
        <p:spPr>
          <a:xfrm>
            <a:off x="1971698" y="3487360"/>
            <a:ext cx="261257" cy="355571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own Arrow 9"/>
          <p:cNvSpPr/>
          <p:nvPr/>
        </p:nvSpPr>
        <p:spPr>
          <a:xfrm>
            <a:off x="1947946" y="4643821"/>
            <a:ext cx="261257" cy="355571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8519946" y="2723251"/>
            <a:ext cx="2648197" cy="7837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Convolution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8519946" y="3862591"/>
            <a:ext cx="2648197" cy="7837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Pooling</a:t>
            </a:r>
          </a:p>
        </p:txBody>
      </p:sp>
      <p:sp>
        <p:nvSpPr>
          <p:cNvPr id="15" name="Down Arrow 14"/>
          <p:cNvSpPr/>
          <p:nvPr/>
        </p:nvSpPr>
        <p:spPr>
          <a:xfrm>
            <a:off x="9683728" y="3507020"/>
            <a:ext cx="261257" cy="355571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/>
          <p:cNvSpPr/>
          <p:nvPr/>
        </p:nvSpPr>
        <p:spPr>
          <a:xfrm>
            <a:off x="3637413" y="3290552"/>
            <a:ext cx="889064" cy="783427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4659682" y="2156337"/>
            <a:ext cx="2648197" cy="7837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Convolution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4659682" y="3327631"/>
            <a:ext cx="2648197" cy="7837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ReLU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4659682" y="4466972"/>
            <a:ext cx="2648197" cy="7837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Pooling</a:t>
            </a:r>
          </a:p>
        </p:txBody>
      </p:sp>
      <p:sp>
        <p:nvSpPr>
          <p:cNvPr id="22" name="Down Arrow 21"/>
          <p:cNvSpPr/>
          <p:nvPr/>
        </p:nvSpPr>
        <p:spPr>
          <a:xfrm>
            <a:off x="5823462" y="2937505"/>
            <a:ext cx="261257" cy="355571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Down Arrow 23"/>
          <p:cNvSpPr/>
          <p:nvPr/>
        </p:nvSpPr>
        <p:spPr>
          <a:xfrm>
            <a:off x="5799710" y="4119961"/>
            <a:ext cx="261257" cy="355571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/>
          <p:cNvSpPr/>
          <p:nvPr/>
        </p:nvSpPr>
        <p:spPr>
          <a:xfrm>
            <a:off x="7469380" y="3303149"/>
            <a:ext cx="889064" cy="783427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4717227" y="1066581"/>
            <a:ext cx="2584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Converted Model</a:t>
            </a:r>
            <a:endParaRPr lang="en-US" sz="2400" dirty="0"/>
          </a:p>
        </p:txBody>
      </p:sp>
      <p:sp>
        <p:nvSpPr>
          <p:cNvPr id="26" name="TextBox 25"/>
          <p:cNvSpPr txBox="1"/>
          <p:nvPr/>
        </p:nvSpPr>
        <p:spPr>
          <a:xfrm>
            <a:off x="1049474" y="1066581"/>
            <a:ext cx="22284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Original Model</a:t>
            </a:r>
            <a:endParaRPr lang="en-US" sz="2400" dirty="0"/>
          </a:p>
        </p:txBody>
      </p:sp>
      <p:sp>
        <p:nvSpPr>
          <p:cNvPr id="27" name="TextBox 26"/>
          <p:cNvSpPr txBox="1"/>
          <p:nvPr/>
        </p:nvSpPr>
        <p:spPr>
          <a:xfrm>
            <a:off x="9100313" y="1061960"/>
            <a:ext cx="14911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Inference</a:t>
            </a:r>
          </a:p>
        </p:txBody>
      </p:sp>
    </p:spTree>
    <p:extLst>
      <p:ext uri="{BB962C8B-B14F-4D97-AF65-F5344CB8AC3E}">
        <p14:creationId xmlns:p14="http://schemas.microsoft.com/office/powerpoint/2010/main" val="32375629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867" dirty="0">
                <a:solidFill>
                  <a:schemeClr val="accent1"/>
                </a:solidFill>
                <a:latin typeface="+mj-lt"/>
              </a:rPr>
              <a:t>Optimizations: Convolution + Eltwise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435384" y="2318368"/>
            <a:ext cx="1950720" cy="7837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Convolution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389287" y="2318368"/>
            <a:ext cx="1950720" cy="7837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Convolution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1965961" y="3483720"/>
            <a:ext cx="1950720" cy="7837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Eltwise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1965961" y="4675083"/>
            <a:ext cx="1950720" cy="7837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ReLU</a:t>
            </a:r>
          </a:p>
        </p:txBody>
      </p:sp>
      <p:sp>
        <p:nvSpPr>
          <p:cNvPr id="8" name="Down Arrow 7"/>
          <p:cNvSpPr/>
          <p:nvPr/>
        </p:nvSpPr>
        <p:spPr>
          <a:xfrm>
            <a:off x="2028142" y="3110417"/>
            <a:ext cx="261257" cy="355571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own Arrow 8"/>
          <p:cNvSpPr/>
          <p:nvPr/>
        </p:nvSpPr>
        <p:spPr>
          <a:xfrm>
            <a:off x="3611150" y="3110417"/>
            <a:ext cx="261257" cy="355571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own Arrow 9"/>
          <p:cNvSpPr/>
          <p:nvPr/>
        </p:nvSpPr>
        <p:spPr>
          <a:xfrm>
            <a:off x="2810693" y="4293501"/>
            <a:ext cx="261257" cy="355571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/>
          <p:cNvSpPr/>
          <p:nvPr/>
        </p:nvSpPr>
        <p:spPr>
          <a:xfrm>
            <a:off x="5861324" y="3465988"/>
            <a:ext cx="889064" cy="783427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9041333" y="2673375"/>
            <a:ext cx="1950720" cy="7837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Convolution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7763945" y="3857529"/>
            <a:ext cx="3228108" cy="7837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Convolution + Sum + ReLU</a:t>
            </a:r>
          </a:p>
        </p:txBody>
      </p:sp>
      <p:sp>
        <p:nvSpPr>
          <p:cNvPr id="21" name="Down Arrow 20"/>
          <p:cNvSpPr/>
          <p:nvPr/>
        </p:nvSpPr>
        <p:spPr>
          <a:xfrm>
            <a:off x="1280116" y="1919575"/>
            <a:ext cx="261257" cy="355571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Down Arrow 21"/>
          <p:cNvSpPr/>
          <p:nvPr/>
        </p:nvSpPr>
        <p:spPr>
          <a:xfrm>
            <a:off x="4234018" y="1919575"/>
            <a:ext cx="261257" cy="355571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Down Arrow 22"/>
          <p:cNvSpPr/>
          <p:nvPr/>
        </p:nvSpPr>
        <p:spPr>
          <a:xfrm>
            <a:off x="7941446" y="3467312"/>
            <a:ext cx="261257" cy="355571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Down Arrow 23"/>
          <p:cNvSpPr/>
          <p:nvPr/>
        </p:nvSpPr>
        <p:spPr>
          <a:xfrm>
            <a:off x="9351828" y="3467312"/>
            <a:ext cx="261257" cy="355571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3537013" y="5805322"/>
            <a:ext cx="51539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ResNet-152 has 50 of </a:t>
            </a:r>
            <a:r>
              <a:rPr lang="en-US" sz="2400"/>
              <a:t>Eltwise layers</a:t>
            </a:r>
          </a:p>
        </p:txBody>
      </p:sp>
    </p:spTree>
    <p:extLst>
      <p:ext uri="{BB962C8B-B14F-4D97-AF65-F5344CB8AC3E}">
        <p14:creationId xmlns:p14="http://schemas.microsoft.com/office/powerpoint/2010/main" val="319813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Title 3"/>
          <p:cNvSpPr txBox="1">
            <a:spLocks/>
          </p:cNvSpPr>
          <p:nvPr/>
        </p:nvSpPr>
        <p:spPr bwMode="auto">
          <a:xfrm>
            <a:off x="873549" y="2885256"/>
            <a:ext cx="9546532" cy="6773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67921" tIns="33960" rIns="67921" bIns="3396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ct val="75000"/>
              </a:lnSpc>
              <a:spcBef>
                <a:spcPct val="0"/>
              </a:spcBef>
              <a:spcAft>
                <a:spcPct val="0"/>
              </a:spcAft>
              <a:defRPr sz="8178">
                <a:solidFill>
                  <a:schemeClr val="tx1">
                    <a:alpha val="8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73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Neo Sans Intel Medium" pitchFamily="34" charset="0"/>
                <a:cs typeface="Arial" charset="0"/>
              </a:defRPr>
            </a:lvl2pPr>
            <a:lvl3pPr algn="ctr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73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Neo Sans Intel Medium" pitchFamily="34" charset="0"/>
                <a:cs typeface="Arial" charset="0"/>
              </a:defRPr>
            </a:lvl3pPr>
            <a:lvl4pPr algn="ctr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73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Neo Sans Intel Medium" pitchFamily="34" charset="0"/>
                <a:cs typeface="Arial" charset="0"/>
              </a:defRPr>
            </a:lvl4pPr>
            <a:lvl5pPr algn="ctr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73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Neo Sans Intel Medium" pitchFamily="34" charset="0"/>
                <a:cs typeface="Arial" charset="0"/>
              </a:defRPr>
            </a:lvl5pPr>
            <a:lvl6pPr marL="67738" algn="ctr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73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Neo Sans Intel Medium" pitchFamily="34" charset="0"/>
                <a:cs typeface="Arial" charset="0"/>
              </a:defRPr>
            </a:lvl6pPr>
            <a:lvl7pPr marL="135474" algn="ctr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73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Neo Sans Intel Medium" pitchFamily="34" charset="0"/>
                <a:cs typeface="Arial" charset="0"/>
              </a:defRPr>
            </a:lvl7pPr>
            <a:lvl8pPr marL="203211" algn="ctr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73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Neo Sans Intel Medium" pitchFamily="34" charset="0"/>
                <a:cs typeface="Arial" charset="0"/>
              </a:defRPr>
            </a:lvl8pPr>
            <a:lvl9pPr marL="270949" algn="ctr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73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Neo Sans Intel Medium" pitchFamily="34" charset="0"/>
                <a:cs typeface="Arial" charset="0"/>
              </a:defRPr>
            </a:lvl9pPr>
          </a:lstStyle>
          <a:p>
            <a:pPr marL="0" marR="0" lvl="0" indent="0" algn="l" defTabSz="774538" rtl="0" eaLnBrk="1" fontAlgn="base" latinLnBrk="0" hangingPunct="1">
              <a:lnSpc>
                <a:spcPct val="6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431800" algn="ctr" rotWithShape="0">
                    <a:prstClr val="black"/>
                  </a:outerShdw>
                </a:effectLst>
                <a:uLnTx/>
                <a:uFillTx/>
                <a:latin typeface="Intel Clear Pro"/>
                <a:ea typeface="+mj-ea"/>
                <a:cs typeface="+mj-cs"/>
              </a:rPr>
              <a:t>Inference Engine</a:t>
            </a:r>
            <a:endParaRPr kumimoji="0" lang="en-US" sz="11500" b="0" i="0" u="none" strike="noStrike" kern="0" cap="none" spc="0" normalizeH="0" baseline="0" noProof="0" dirty="0">
              <a:ln>
                <a:noFill/>
              </a:ln>
              <a:solidFill>
                <a:srgbClr val="F3D54E"/>
              </a:solidFill>
              <a:effectLst>
                <a:outerShdw blurRad="431800" algn="ctr" rotWithShape="0">
                  <a:prstClr val="black"/>
                </a:outerShdw>
              </a:effectLst>
              <a:uLnTx/>
              <a:uFillTx/>
              <a:latin typeface="Intel Clear Pro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091353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07755"/>
            <a:ext cx="10515600" cy="1225292"/>
          </a:xfrm>
        </p:spPr>
        <p:txBody>
          <a:bodyPr/>
          <a:lstStyle/>
          <a:p>
            <a:r>
              <a:rPr lang="en-US" sz="5867" dirty="0">
                <a:solidFill>
                  <a:schemeClr val="accent1"/>
                </a:solidFill>
                <a:latin typeface="+mj-lt"/>
              </a:rPr>
              <a:t>Performance benefits based on ResNet-152</a:t>
            </a:r>
            <a:endParaRPr lang="ru-RU" sz="5867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5063" y="1698887"/>
            <a:ext cx="5506447" cy="2934159"/>
          </a:xfrm>
        </p:spPr>
        <p:txBody>
          <a:bodyPr>
            <a:normAutofit/>
          </a:bodyPr>
          <a:lstStyle/>
          <a:p>
            <a:r>
              <a:rPr lang="en-US" b="1" dirty="0"/>
              <a:t>Model Optimizer (offline)</a:t>
            </a:r>
          </a:p>
          <a:p>
            <a:pPr lvl="1"/>
            <a:r>
              <a:rPr lang="en-US" dirty="0"/>
              <a:t>Merge Convolution and Batch Normalization  by recalculating Convolution weights and remove BN from resulted topology</a:t>
            </a:r>
          </a:p>
        </p:txBody>
      </p:sp>
      <p:graphicFrame>
        <p:nvGraphicFramePr>
          <p:cNvPr id="32" name="Table 31"/>
          <p:cNvGraphicFramePr>
            <a:graphicFrameLocks noGrp="1"/>
          </p:cNvGraphicFramePr>
          <p:nvPr>
            <p:extLst/>
          </p:nvPr>
        </p:nvGraphicFramePr>
        <p:xfrm>
          <a:off x="200774" y="5034843"/>
          <a:ext cx="8378782" cy="117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016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439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331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94640">
                <a:tc>
                  <a:txBody>
                    <a:bodyPr/>
                    <a:lstStyle/>
                    <a:p>
                      <a:r>
                        <a:rPr lang="en-US" sz="1300" dirty="0"/>
                        <a:t>Runtime</a:t>
                      </a:r>
                      <a:endParaRPr lang="ru-RU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Fused kernels</a:t>
                      </a:r>
                      <a:endParaRPr lang="ru-RU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Speedup*</a:t>
                      </a:r>
                      <a:endParaRPr lang="ru-RU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4640">
                <a:tc>
                  <a:txBody>
                    <a:bodyPr/>
                    <a:lstStyle/>
                    <a:p>
                      <a:r>
                        <a:rPr lang="en-US" sz="1300" dirty="0" err="1"/>
                        <a:t>IntelCaffe</a:t>
                      </a:r>
                      <a:r>
                        <a:rPr lang="en-US" sz="1300" dirty="0"/>
                        <a:t> + MKL</a:t>
                      </a:r>
                      <a:endParaRPr lang="ru-RU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None yet</a:t>
                      </a:r>
                      <a:endParaRPr lang="ru-RU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baseline</a:t>
                      </a:r>
                      <a:endParaRPr lang="ru-RU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4640">
                <a:tc>
                  <a:txBody>
                    <a:bodyPr/>
                    <a:lstStyle/>
                    <a:p>
                      <a:r>
                        <a:rPr lang="en-US" sz="1300" dirty="0"/>
                        <a:t>Inference</a:t>
                      </a:r>
                      <a:r>
                        <a:rPr lang="en-US" sz="1300" baseline="0" dirty="0"/>
                        <a:t> Engine</a:t>
                      </a:r>
                      <a:endParaRPr lang="ru-RU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 err="1"/>
                        <a:t>Conv+Relu</a:t>
                      </a:r>
                      <a:endParaRPr lang="ru-RU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>
                          <a:solidFill>
                            <a:srgbClr val="00B050"/>
                          </a:solidFill>
                        </a:rPr>
                        <a:t>40%</a:t>
                      </a:r>
                      <a:endParaRPr lang="ru-RU" sz="13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4640">
                <a:tc>
                  <a:txBody>
                    <a:bodyPr/>
                    <a:lstStyle/>
                    <a:p>
                      <a:r>
                        <a:rPr lang="en-US" sz="1300" dirty="0"/>
                        <a:t>Inference</a:t>
                      </a:r>
                      <a:r>
                        <a:rPr lang="en-US" sz="1300" baseline="0" dirty="0"/>
                        <a:t> Engine</a:t>
                      </a:r>
                      <a:endParaRPr lang="ru-RU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 err="1"/>
                        <a:t>Conv+Sum+Relu</a:t>
                      </a:r>
                      <a:endParaRPr lang="ru-RU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b="1" dirty="0">
                          <a:solidFill>
                            <a:srgbClr val="00B050"/>
                          </a:solidFill>
                        </a:rPr>
                        <a:t>51%</a:t>
                      </a:r>
                      <a:endParaRPr lang="ru-RU" sz="13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8812861" y="5772621"/>
          <a:ext cx="3227404" cy="568843"/>
        </p:xfrm>
        <a:graphic>
          <a:graphicData uri="http://schemas.openxmlformats.org/drawingml/2006/table">
            <a:tbl>
              <a:tblPr firstCol="1" bandRow="1">
                <a:tableStyleId>{3B4B98B0-60AC-42C2-AFA5-B58CD77FA1E5}</a:tableStyleId>
              </a:tblPr>
              <a:tblGrid>
                <a:gridCol w="3140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133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3200">
                <a:tc rowSpan="2"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700" dirty="0">
                          <a:effectLst/>
                        </a:rPr>
                        <a:t>HW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700" dirty="0">
                          <a:effectLst/>
                        </a:rPr>
                        <a:t>CPU: Intel(R) Core(TM) i7-6700 CPU @ 3.40GHz (1 socket x 4 cores); TDP: 91W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3200">
                <a:tc vMerge="1">
                  <a:txBody>
                    <a:bodyPr/>
                    <a:lstStyle/>
                    <a:p>
                      <a:endParaRPr lang="en-US" sz="500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700" dirty="0">
                          <a:effectLst/>
                        </a:rPr>
                        <a:t>GPU: Intel Corporation Sky Lake Integrated Graphics [8086:1912] @ 1.0GHz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2123"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700" dirty="0">
                          <a:effectLst/>
                        </a:rPr>
                        <a:t>OS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700" dirty="0">
                          <a:effectLst/>
                        </a:rPr>
                        <a:t>Ubuntu 16.04.1 LTS | kernel version: Linux 4.7.10 x86_64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8769752" y="5526400"/>
            <a:ext cx="132279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* Speedup measured on:</a:t>
            </a:r>
          </a:p>
        </p:txBody>
      </p:sp>
      <p:sp>
        <p:nvSpPr>
          <p:cNvPr id="31" name="Content Placeholder 2"/>
          <p:cNvSpPr txBox="1">
            <a:spLocks/>
          </p:cNvSpPr>
          <p:nvPr/>
        </p:nvSpPr>
        <p:spPr>
          <a:xfrm>
            <a:off x="6003368" y="1704056"/>
            <a:ext cx="6036897" cy="247743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 charset="2"/>
              <a:buChar char="§"/>
              <a:defRPr sz="2000" kern="1200">
                <a:solidFill>
                  <a:schemeClr val="tx1"/>
                </a:solidFill>
                <a:latin typeface="Intel Clear Light"/>
                <a:ea typeface="+mn-ea"/>
                <a:cs typeface="Intel Clear Light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 charset="2"/>
              <a:buChar char="§"/>
              <a:defRPr sz="2000" kern="1200">
                <a:solidFill>
                  <a:schemeClr val="tx1"/>
                </a:solidFill>
                <a:latin typeface="Intel Clear Light"/>
                <a:ea typeface="+mn-ea"/>
                <a:cs typeface="Intel Clear 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 charset="2"/>
              <a:buChar char="§"/>
              <a:defRPr sz="1600" kern="1200">
                <a:solidFill>
                  <a:schemeClr val="tx1"/>
                </a:solidFill>
                <a:latin typeface="Intel Clear Light"/>
                <a:ea typeface="+mn-ea"/>
                <a:cs typeface="Intel Clear 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 charset="2"/>
              <a:buChar char="§"/>
              <a:defRPr sz="1600" kern="1200">
                <a:solidFill>
                  <a:schemeClr val="tx1"/>
                </a:solidFill>
                <a:latin typeface="Intel Clear Light"/>
                <a:ea typeface="+mn-ea"/>
                <a:cs typeface="Intel Clear 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 charset="2"/>
              <a:buChar char="§"/>
              <a:defRPr sz="1600" kern="1200">
                <a:solidFill>
                  <a:schemeClr val="tx1"/>
                </a:solidFill>
                <a:latin typeface="Intel Clear Light"/>
                <a:ea typeface="+mn-ea"/>
                <a:cs typeface="Intel Clear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67" b="1" dirty="0"/>
              <a:t>Inference Engine (runtime)</a:t>
            </a:r>
          </a:p>
          <a:p>
            <a:pPr lvl="1"/>
            <a:r>
              <a:rPr lang="en-US" sz="2667" dirty="0"/>
              <a:t>Fuse graph and use corresponding kernels to speed up inference </a:t>
            </a:r>
          </a:p>
        </p:txBody>
      </p:sp>
    </p:spTree>
    <p:extLst>
      <p:ext uri="{BB962C8B-B14F-4D97-AF65-F5344CB8AC3E}">
        <p14:creationId xmlns:p14="http://schemas.microsoft.com/office/powerpoint/2010/main" val="42802850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7484" y="411797"/>
            <a:ext cx="10972800" cy="724365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  <a:latin typeface="+mj-lt"/>
                <a:cs typeface="+mj-cs"/>
              </a:rPr>
              <a:t>Model Optimizer: Usage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2225675" y="2886870"/>
            <a:ext cx="7734300" cy="3057525"/>
          </a:xfrm>
          <a:prstGeom prst="rect">
            <a:avLst/>
          </a:prstGeom>
        </p:spPr>
      </p:pic>
      <p:sp>
        <p:nvSpPr>
          <p:cNvPr id="4" name="Rounded Rectangle 3"/>
          <p:cNvSpPr/>
          <p:nvPr/>
        </p:nvSpPr>
        <p:spPr>
          <a:xfrm>
            <a:off x="607484" y="1604435"/>
            <a:ext cx="10972800" cy="1054359"/>
          </a:xfrm>
          <a:prstGeom prst="round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/opt/intel/computer_vision_sdk_2018.0.219/</a:t>
            </a:r>
            <a:r>
              <a:rPr lang="en-US" dirty="0" err="1"/>
              <a:t>deployment_tools</a:t>
            </a:r>
            <a:r>
              <a:rPr lang="en-US" dirty="0"/>
              <a:t>/</a:t>
            </a:r>
            <a:r>
              <a:rPr lang="en-US" dirty="0" err="1"/>
              <a:t>model_optimizer</a:t>
            </a:r>
            <a:r>
              <a:rPr lang="en-US" dirty="0"/>
              <a:t>$ python3 mo_caffe.py --help</a:t>
            </a:r>
          </a:p>
        </p:txBody>
      </p:sp>
      <p:sp>
        <p:nvSpPr>
          <p:cNvPr id="6" name="Footer Placeholder 1"/>
          <p:cNvSpPr txBox="1">
            <a:spLocks/>
          </p:cNvSpPr>
          <p:nvPr/>
        </p:nvSpPr>
        <p:spPr>
          <a:xfrm>
            <a:off x="4165600" y="6432516"/>
            <a:ext cx="38608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pPr algn="ctr"/>
            <a:r>
              <a:rPr lang="en-US" sz="1600" dirty="0">
                <a:solidFill>
                  <a:prstClr val="white"/>
                </a:solidFill>
              </a:rPr>
              <a:t>Intel Confidential</a:t>
            </a:r>
          </a:p>
        </p:txBody>
      </p:sp>
    </p:spTree>
    <p:extLst>
      <p:ext uri="{BB962C8B-B14F-4D97-AF65-F5344CB8AC3E}">
        <p14:creationId xmlns:p14="http://schemas.microsoft.com/office/powerpoint/2010/main" val="19646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7484" y="411797"/>
            <a:ext cx="10972800" cy="724365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  <a:latin typeface="+mj-lt"/>
                <a:cs typeface="+mj-cs"/>
              </a:rPr>
              <a:t>Intermediate Representation (IR)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graphicFrame>
        <p:nvGraphicFramePr>
          <p:cNvPr id="4" name="Diagram 3"/>
          <p:cNvGraphicFramePr/>
          <p:nvPr>
            <p:extLst/>
          </p:nvPr>
        </p:nvGraphicFramePr>
        <p:xfrm>
          <a:off x="1919097" y="1429482"/>
          <a:ext cx="8128000" cy="10859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5" name="Diagram 4"/>
          <p:cNvGraphicFramePr/>
          <p:nvPr>
            <p:extLst/>
          </p:nvPr>
        </p:nvGraphicFramePr>
        <p:xfrm>
          <a:off x="1919097" y="2563577"/>
          <a:ext cx="8128000" cy="10859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919098" y="3915279"/>
            <a:ext cx="4166997" cy="199115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758543" y="3779777"/>
            <a:ext cx="3288555" cy="2440584"/>
          </a:xfrm>
          <a:prstGeom prst="rect">
            <a:avLst/>
          </a:prstGeom>
        </p:spPr>
      </p:pic>
      <p:sp>
        <p:nvSpPr>
          <p:cNvPr id="8" name="Footer Placeholder 1"/>
          <p:cNvSpPr txBox="1">
            <a:spLocks/>
          </p:cNvSpPr>
          <p:nvPr/>
        </p:nvSpPr>
        <p:spPr>
          <a:xfrm>
            <a:off x="4165600" y="6432516"/>
            <a:ext cx="38608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pPr algn="ctr"/>
            <a:r>
              <a:rPr lang="en-US" sz="1600" dirty="0">
                <a:solidFill>
                  <a:prstClr val="white"/>
                </a:solidFill>
              </a:rPr>
              <a:t>Intel Confidential</a:t>
            </a:r>
          </a:p>
        </p:txBody>
      </p:sp>
    </p:spTree>
    <p:extLst>
      <p:ext uri="{BB962C8B-B14F-4D97-AF65-F5344CB8AC3E}">
        <p14:creationId xmlns:p14="http://schemas.microsoft.com/office/powerpoint/2010/main" val="783462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Title 3"/>
          <p:cNvSpPr txBox="1">
            <a:spLocks/>
          </p:cNvSpPr>
          <p:nvPr/>
        </p:nvSpPr>
        <p:spPr bwMode="auto">
          <a:xfrm>
            <a:off x="873549" y="2885256"/>
            <a:ext cx="9546532" cy="6773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67921" tIns="33960" rIns="67921" bIns="3396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ct val="75000"/>
              </a:lnSpc>
              <a:spcBef>
                <a:spcPct val="0"/>
              </a:spcBef>
              <a:spcAft>
                <a:spcPct val="0"/>
              </a:spcAft>
              <a:defRPr sz="8178">
                <a:solidFill>
                  <a:schemeClr val="tx1">
                    <a:alpha val="8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73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Neo Sans Intel Medium" pitchFamily="34" charset="0"/>
                <a:cs typeface="Arial" charset="0"/>
              </a:defRPr>
            </a:lvl2pPr>
            <a:lvl3pPr algn="ctr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73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Neo Sans Intel Medium" pitchFamily="34" charset="0"/>
                <a:cs typeface="Arial" charset="0"/>
              </a:defRPr>
            </a:lvl3pPr>
            <a:lvl4pPr algn="ctr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73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Neo Sans Intel Medium" pitchFamily="34" charset="0"/>
                <a:cs typeface="Arial" charset="0"/>
              </a:defRPr>
            </a:lvl4pPr>
            <a:lvl5pPr algn="ctr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73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Neo Sans Intel Medium" pitchFamily="34" charset="0"/>
                <a:cs typeface="Arial" charset="0"/>
              </a:defRPr>
            </a:lvl5pPr>
            <a:lvl6pPr marL="67738" algn="ctr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73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Neo Sans Intel Medium" pitchFamily="34" charset="0"/>
                <a:cs typeface="Arial" charset="0"/>
              </a:defRPr>
            </a:lvl6pPr>
            <a:lvl7pPr marL="135474" algn="ctr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73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Neo Sans Intel Medium" pitchFamily="34" charset="0"/>
                <a:cs typeface="Arial" charset="0"/>
              </a:defRPr>
            </a:lvl7pPr>
            <a:lvl8pPr marL="203211" algn="ctr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73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Neo Sans Intel Medium" pitchFamily="34" charset="0"/>
                <a:cs typeface="Arial" charset="0"/>
              </a:defRPr>
            </a:lvl8pPr>
            <a:lvl9pPr marL="270949" algn="ctr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73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Neo Sans Intel Medium" pitchFamily="34" charset="0"/>
                <a:cs typeface="Arial" charset="0"/>
              </a:defRPr>
            </a:lvl9pPr>
          </a:lstStyle>
          <a:p>
            <a:pPr marL="0" marR="0" lvl="0" indent="0" algn="l" defTabSz="774538" rtl="0" eaLnBrk="1" fontAlgn="base" latinLnBrk="0" hangingPunct="1">
              <a:lnSpc>
                <a:spcPct val="6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431800" algn="ctr" rotWithShape="0">
                    <a:prstClr val="black"/>
                  </a:outerShdw>
                </a:effectLst>
                <a:uLnTx/>
                <a:uFillTx/>
                <a:latin typeface="Intel Clear Pro"/>
                <a:ea typeface="+mj-ea"/>
                <a:cs typeface="+mj-cs"/>
              </a:rPr>
              <a:t>Hardware </a:t>
            </a:r>
            <a:r>
              <a:rPr kumimoji="0" lang="en-US" sz="88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>
                  <a:outerShdw blurRad="431800" algn="ctr" rotWithShape="0">
                    <a:prstClr val="black"/>
                  </a:outerShdw>
                </a:effectLst>
                <a:uLnTx/>
                <a:uFillTx/>
                <a:latin typeface="Intel Clear Pro"/>
                <a:ea typeface="+mj-ea"/>
                <a:cs typeface="+mj-cs"/>
              </a:rPr>
              <a:t>heterogenity</a:t>
            </a:r>
            <a:endParaRPr kumimoji="0" lang="en-US" sz="11500" b="0" i="0" u="none" strike="noStrike" kern="0" cap="none" spc="0" normalizeH="0" baseline="0" noProof="0" dirty="0">
              <a:ln>
                <a:noFill/>
              </a:ln>
              <a:solidFill>
                <a:srgbClr val="F3D54E"/>
              </a:solidFill>
              <a:effectLst>
                <a:outerShdw blurRad="431800" algn="ctr" rotWithShape="0">
                  <a:prstClr val="black"/>
                </a:outerShdw>
              </a:effectLst>
              <a:uLnTx/>
              <a:uFillTx/>
              <a:latin typeface="Intel Clear Pro"/>
              <a:ea typeface="+mj-ea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20F30F3-7A56-124B-BB80-A344506D737A}"/>
              </a:ext>
            </a:extLst>
          </p:cNvPr>
          <p:cNvSpPr txBox="1"/>
          <p:nvPr/>
        </p:nvSpPr>
        <p:spPr>
          <a:xfrm>
            <a:off x="1011382" y="3796145"/>
            <a:ext cx="803563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chemeClr val="accent4">
                    <a:lumMod val="60000"/>
                    <a:lumOff val="40000"/>
                  </a:schemeClr>
                </a:solidFill>
                <a:latin typeface="Intel Clear Pro" panose="020B0804020202060201" pitchFamily="34" charset="77"/>
                <a:ea typeface="Intel Clear Pro" panose="020B0804020202060201" pitchFamily="34" charset="77"/>
                <a:cs typeface="Intel Clear Pro" panose="020B0804020202060201" pitchFamily="34" charset="77"/>
              </a:rPr>
              <a:t>CPU/</a:t>
            </a:r>
            <a:r>
              <a:rPr lang="en-US" sz="30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Intel Clear Pro" panose="020B0804020202060201" pitchFamily="34" charset="77"/>
                <a:ea typeface="Intel Clear Pro" panose="020B0804020202060201" pitchFamily="34" charset="77"/>
                <a:cs typeface="Intel Clear Pro" panose="020B0804020202060201" pitchFamily="34" charset="77"/>
              </a:rPr>
              <a:t>gpu</a:t>
            </a:r>
            <a:r>
              <a:rPr lang="en-US" sz="3000" dirty="0">
                <a:solidFill>
                  <a:schemeClr val="accent4">
                    <a:lumMod val="60000"/>
                    <a:lumOff val="40000"/>
                  </a:schemeClr>
                </a:solidFill>
                <a:latin typeface="Intel Clear Pro" panose="020B0804020202060201" pitchFamily="34" charset="77"/>
                <a:ea typeface="Intel Clear Pro" panose="020B0804020202060201" pitchFamily="34" charset="77"/>
                <a:cs typeface="Intel Clear Pro" panose="020B0804020202060201" pitchFamily="34" charset="77"/>
              </a:rPr>
              <a:t>/</a:t>
            </a:r>
            <a:r>
              <a:rPr lang="en-US" sz="30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Intel Clear Pro" panose="020B0804020202060201" pitchFamily="34" charset="77"/>
                <a:ea typeface="Intel Clear Pro" panose="020B0804020202060201" pitchFamily="34" charset="77"/>
                <a:cs typeface="Intel Clear Pro" panose="020B0804020202060201" pitchFamily="34" charset="77"/>
              </a:rPr>
              <a:t>fpga</a:t>
            </a:r>
            <a:r>
              <a:rPr lang="en-US" sz="3000" dirty="0">
                <a:solidFill>
                  <a:schemeClr val="accent4">
                    <a:lumMod val="60000"/>
                    <a:lumOff val="40000"/>
                  </a:schemeClr>
                </a:solidFill>
                <a:latin typeface="Intel Clear Pro" panose="020B0804020202060201" pitchFamily="34" charset="77"/>
                <a:ea typeface="Intel Clear Pro" panose="020B0804020202060201" pitchFamily="34" charset="77"/>
                <a:cs typeface="Intel Clear Pro" panose="020B0804020202060201" pitchFamily="34" charset="77"/>
              </a:rPr>
              <a:t>/</a:t>
            </a:r>
            <a:r>
              <a:rPr lang="en-US" sz="30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Intel Clear Pro" panose="020B0804020202060201" pitchFamily="34" charset="77"/>
                <a:ea typeface="Intel Clear Pro" panose="020B0804020202060201" pitchFamily="34" charset="77"/>
                <a:cs typeface="Intel Clear Pro" panose="020B0804020202060201" pitchFamily="34" charset="77"/>
              </a:rPr>
              <a:t>movidius</a:t>
            </a:r>
            <a:r>
              <a:rPr lang="en-US" sz="3000" dirty="0">
                <a:solidFill>
                  <a:schemeClr val="accent4">
                    <a:lumMod val="60000"/>
                    <a:lumOff val="40000"/>
                  </a:schemeClr>
                </a:solidFill>
                <a:latin typeface="Intel Clear Pro" panose="020B0804020202060201" pitchFamily="34" charset="77"/>
                <a:ea typeface="Intel Clear Pro" panose="020B0804020202060201" pitchFamily="34" charset="77"/>
                <a:cs typeface="Intel Clear Pro" panose="020B0804020202060201" pitchFamily="34" charset="77"/>
              </a:rPr>
              <a:t> neural compute stick</a:t>
            </a:r>
          </a:p>
        </p:txBody>
      </p:sp>
    </p:spTree>
    <p:extLst>
      <p:ext uri="{BB962C8B-B14F-4D97-AF65-F5344CB8AC3E}">
        <p14:creationId xmlns:p14="http://schemas.microsoft.com/office/powerpoint/2010/main" val="2573010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Rounded Rectangle 92"/>
          <p:cNvSpPr/>
          <p:nvPr/>
        </p:nvSpPr>
        <p:spPr>
          <a:xfrm>
            <a:off x="8909215" y="3452123"/>
            <a:ext cx="3007731" cy="2594879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>
              <a:solidFill>
                <a:prstClr val="white"/>
              </a:solidFill>
              <a:latin typeface="Intel Clear"/>
            </a:endParaRPr>
          </a:p>
        </p:txBody>
      </p:sp>
      <p:sp>
        <p:nvSpPr>
          <p:cNvPr id="92" name="Rounded Rectangle 91"/>
          <p:cNvSpPr/>
          <p:nvPr/>
        </p:nvSpPr>
        <p:spPr>
          <a:xfrm>
            <a:off x="5960199" y="3455440"/>
            <a:ext cx="2894803" cy="2608664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>
              <a:solidFill>
                <a:prstClr val="white"/>
              </a:solidFill>
              <a:latin typeface="Intel Clear"/>
            </a:endParaRPr>
          </a:p>
        </p:txBody>
      </p:sp>
      <p:sp>
        <p:nvSpPr>
          <p:cNvPr id="38" name="Rounded Rectangle 37"/>
          <p:cNvSpPr/>
          <p:nvPr/>
        </p:nvSpPr>
        <p:spPr>
          <a:xfrm>
            <a:off x="105229" y="838400"/>
            <a:ext cx="1438891" cy="5148745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>
              <a:solidFill>
                <a:prstClr val="white"/>
              </a:solidFill>
              <a:latin typeface="Intel Clear"/>
            </a:endParaRPr>
          </a:p>
        </p:txBody>
      </p:sp>
      <p:sp>
        <p:nvSpPr>
          <p:cNvPr id="37" name="Rounded Rectangle 36"/>
          <p:cNvSpPr/>
          <p:nvPr/>
        </p:nvSpPr>
        <p:spPr>
          <a:xfrm>
            <a:off x="1633960" y="3408205"/>
            <a:ext cx="4287227" cy="2655900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dirty="0">
              <a:solidFill>
                <a:prstClr val="white"/>
              </a:solidFill>
              <a:latin typeface="Intel Clear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109" y="178356"/>
            <a:ext cx="10234025" cy="634521"/>
          </a:xfrm>
        </p:spPr>
        <p:txBody>
          <a:bodyPr>
            <a:noAutofit/>
          </a:bodyPr>
          <a:lstStyle/>
          <a:p>
            <a:pPr algn="l"/>
            <a:r>
              <a:rPr lang="en-US" dirty="0">
                <a:solidFill>
                  <a:schemeClr val="accent1"/>
                </a:solidFill>
                <a:latin typeface="+mj-lt"/>
                <a:cs typeface="+mj-cs"/>
              </a:rPr>
              <a:t>Industry</a:t>
            </a:r>
            <a:r>
              <a:rPr lang="en-US" sz="5400" spc="-80" dirty="0">
                <a:solidFill>
                  <a:schemeClr val="tx1"/>
                </a:solidFill>
                <a:latin typeface="Intel Clear Pro" panose="020B0804020202060201" pitchFamily="34" charset="0"/>
                <a:ea typeface="Intel Clear Pro" panose="020B0804020202060201" pitchFamily="34" charset="0"/>
                <a:cs typeface="Intel Clear Pro" panose="020B0804020202060201" pitchFamily="34" charset="0"/>
              </a:rPr>
              <a:t> </a:t>
            </a:r>
            <a:r>
              <a:rPr lang="en-US" dirty="0">
                <a:solidFill>
                  <a:schemeClr val="accent1"/>
                </a:solidFill>
                <a:latin typeface="+mj-lt"/>
                <a:cs typeface="+mj-cs"/>
              </a:rPr>
              <a:t>trend: the Heterogeneous Era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3648" y="6428427"/>
            <a:ext cx="838200" cy="365125"/>
          </a:xfrm>
          <a:prstGeom prst="rect">
            <a:avLst/>
          </a:prstGeom>
        </p:spPr>
        <p:txBody>
          <a:bodyPr/>
          <a:lstStyle/>
          <a:p>
            <a:pPr algn="r" defTabSz="914377"/>
            <a:fld id="{3A8D1F3A-CE43-4689-BC1A-66624875E8B5}" type="slidenum">
              <a:rPr lang="en-US" sz="1067">
                <a:solidFill>
                  <a:prstClr val="black"/>
                </a:solidFill>
                <a:latin typeface="Intel Clear"/>
                <a:cs typeface="Intel Clear"/>
              </a:rPr>
              <a:pPr algn="r" defTabSz="914377"/>
              <a:t>34</a:t>
            </a:fld>
            <a:endParaRPr lang="en-US" sz="1067" dirty="0">
              <a:solidFill>
                <a:prstClr val="black"/>
              </a:solidFill>
              <a:latin typeface="Intel Clear"/>
              <a:cs typeface="Intel Clear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287845" y="979892"/>
            <a:ext cx="1200231" cy="1069227"/>
            <a:chOff x="0" y="0"/>
            <a:chExt cx="1549908" cy="1147572"/>
          </a:xfrm>
        </p:grpSpPr>
        <p:pic>
          <p:nvPicPr>
            <p:cNvPr id="5" name="Picture 4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549908" cy="1147572"/>
            </a:xfrm>
            <a:prstGeom prst="rect">
              <a:avLst/>
            </a:prstGeom>
          </p:spPr>
        </p:pic>
        <p:pic>
          <p:nvPicPr>
            <p:cNvPr id="6" name="Picture 5"/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70104" y="62484"/>
              <a:ext cx="48394" cy="55465"/>
            </a:xfrm>
            <a:prstGeom prst="rect">
              <a:avLst/>
            </a:prstGeom>
          </p:spPr>
        </p:pic>
        <p:pic>
          <p:nvPicPr>
            <p:cNvPr id="7" name="Picture 6"/>
            <p:cNvPicPr/>
            <p:nvPr/>
          </p:nvPicPr>
          <p:blipFill>
            <a:blip r:embed="rId5"/>
            <a:stretch>
              <a:fillRect/>
            </a:stretch>
          </p:blipFill>
          <p:spPr>
            <a:xfrm>
              <a:off x="43688" y="23876"/>
              <a:ext cx="1459992" cy="1057656"/>
            </a:xfrm>
            <a:prstGeom prst="rect">
              <a:avLst/>
            </a:prstGeom>
          </p:spPr>
        </p:pic>
        <p:sp>
          <p:nvSpPr>
            <p:cNvPr id="8" name="Shape 774"/>
            <p:cNvSpPr/>
            <p:nvPr/>
          </p:nvSpPr>
          <p:spPr>
            <a:xfrm>
              <a:off x="47244" y="27432"/>
              <a:ext cx="1455420" cy="1053084"/>
            </a:xfrm>
            <a:custGeom>
              <a:avLst/>
              <a:gdLst/>
              <a:ahLst/>
              <a:cxnLst/>
              <a:rect l="0" t="0" r="0" b="0"/>
              <a:pathLst>
                <a:path w="1455420" h="1053084">
                  <a:moveTo>
                    <a:pt x="0" y="175514"/>
                  </a:moveTo>
                  <a:cubicBezTo>
                    <a:pt x="0" y="78613"/>
                    <a:pt x="78613" y="0"/>
                    <a:pt x="175514" y="0"/>
                  </a:cubicBezTo>
                  <a:lnTo>
                    <a:pt x="1279906" y="0"/>
                  </a:lnTo>
                  <a:cubicBezTo>
                    <a:pt x="1376807" y="0"/>
                    <a:pt x="1455420" y="78613"/>
                    <a:pt x="1455420" y="175514"/>
                  </a:cubicBezTo>
                  <a:lnTo>
                    <a:pt x="1455420" y="877570"/>
                  </a:lnTo>
                  <a:cubicBezTo>
                    <a:pt x="1455420" y="974496"/>
                    <a:pt x="1376807" y="1053084"/>
                    <a:pt x="1279906" y="1053084"/>
                  </a:cubicBezTo>
                  <a:lnTo>
                    <a:pt x="175514" y="1053084"/>
                  </a:lnTo>
                  <a:cubicBezTo>
                    <a:pt x="78613" y="1053084"/>
                    <a:pt x="0" y="974496"/>
                    <a:pt x="0" y="877570"/>
                  </a:cubicBezTo>
                  <a:close/>
                </a:path>
              </a:pathLst>
            </a:custGeom>
            <a:ln w="9144" cap="flat">
              <a:round/>
            </a:ln>
          </p:spPr>
          <p:style>
            <a:lnRef idx="1">
              <a:srgbClr val="87C4E5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pPr defTabSz="914377"/>
              <a:endParaRPr lang="en-US">
                <a:solidFill>
                  <a:prstClr val="black"/>
                </a:solidFill>
                <a:latin typeface="Intel Clear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190500" y="145140"/>
              <a:ext cx="332861" cy="181498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defTabSz="914377">
                <a:lnSpc>
                  <a:spcPct val="107000"/>
                </a:lnSpc>
                <a:spcAft>
                  <a:spcPts val="800"/>
                </a:spcAft>
              </a:pPr>
              <a:r>
                <a:rPr lang="en-US" sz="1000">
                  <a:solidFill>
                    <a:srgbClr val="000000"/>
                  </a:solidFill>
                  <a:latin typeface="Intel Clear" panose="020B0604020203020204" pitchFamily="34" charset="0"/>
                  <a:ea typeface="Intel Clear" panose="020B0604020203020204" pitchFamily="34" charset="0"/>
                  <a:cs typeface="Calibri" panose="020F0502020204030204" pitchFamily="34" charset="0"/>
                </a:rPr>
                <a:t>CPU</a:t>
              </a:r>
              <a:endParaRPr lang="en-US" sz="1100">
                <a:solidFill>
                  <a:srgbClr val="000000"/>
                </a:solidFill>
                <a:latin typeface="Intel Clear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10" name="Picture 9"/>
            <p:cNvPicPr/>
            <p:nvPr/>
          </p:nvPicPr>
          <p:blipFill>
            <a:blip r:embed="rId6"/>
            <a:stretch>
              <a:fillRect/>
            </a:stretch>
          </p:blipFill>
          <p:spPr>
            <a:xfrm>
              <a:off x="65532" y="275844"/>
              <a:ext cx="358140" cy="830580"/>
            </a:xfrm>
            <a:prstGeom prst="rect">
              <a:avLst/>
            </a:prstGeom>
          </p:spPr>
        </p:pic>
        <p:pic>
          <p:nvPicPr>
            <p:cNvPr id="11" name="Picture 10"/>
            <p:cNvPicPr/>
            <p:nvPr/>
          </p:nvPicPr>
          <p:blipFill>
            <a:blip r:embed="rId7"/>
            <a:stretch>
              <a:fillRect/>
            </a:stretch>
          </p:blipFill>
          <p:spPr>
            <a:xfrm>
              <a:off x="141732" y="650748"/>
              <a:ext cx="365760" cy="297180"/>
            </a:xfrm>
            <a:prstGeom prst="rect">
              <a:avLst/>
            </a:prstGeom>
          </p:spPr>
        </p:pic>
        <p:pic>
          <p:nvPicPr>
            <p:cNvPr id="12" name="Picture 11"/>
            <p:cNvPicPr/>
            <p:nvPr/>
          </p:nvPicPr>
          <p:blipFill>
            <a:blip r:embed="rId8"/>
            <a:stretch>
              <a:fillRect/>
            </a:stretch>
          </p:blipFill>
          <p:spPr>
            <a:xfrm>
              <a:off x="110744" y="297180"/>
              <a:ext cx="265176" cy="731520"/>
            </a:xfrm>
            <a:prstGeom prst="rect">
              <a:avLst/>
            </a:prstGeom>
          </p:spPr>
        </p:pic>
        <p:sp>
          <p:nvSpPr>
            <p:cNvPr id="13" name="Shape 795"/>
            <p:cNvSpPr/>
            <p:nvPr/>
          </p:nvSpPr>
          <p:spPr>
            <a:xfrm>
              <a:off x="114300" y="300228"/>
              <a:ext cx="260604" cy="728472"/>
            </a:xfrm>
            <a:custGeom>
              <a:avLst/>
              <a:gdLst/>
              <a:ahLst/>
              <a:cxnLst/>
              <a:rect l="0" t="0" r="0" b="0"/>
              <a:pathLst>
                <a:path w="260604" h="728472">
                  <a:moveTo>
                    <a:pt x="0" y="404393"/>
                  </a:moveTo>
                  <a:lnTo>
                    <a:pt x="65151" y="404393"/>
                  </a:lnTo>
                  <a:lnTo>
                    <a:pt x="65151" y="0"/>
                  </a:lnTo>
                  <a:lnTo>
                    <a:pt x="195453" y="0"/>
                  </a:lnTo>
                  <a:lnTo>
                    <a:pt x="195453" y="404393"/>
                  </a:lnTo>
                  <a:lnTo>
                    <a:pt x="260604" y="404393"/>
                  </a:lnTo>
                  <a:lnTo>
                    <a:pt x="130302" y="728472"/>
                  </a:lnTo>
                  <a:close/>
                </a:path>
              </a:pathLst>
            </a:custGeom>
            <a:ln w="9144" cap="flat">
              <a:miter lim="101600"/>
            </a:ln>
          </p:spPr>
          <p:style>
            <a:lnRef idx="1">
              <a:srgbClr val="00ADEF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pPr defTabSz="914377"/>
              <a:endParaRPr lang="en-US">
                <a:solidFill>
                  <a:prstClr val="black"/>
                </a:solidFill>
                <a:latin typeface="Intel Clear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63662" y="700577"/>
              <a:ext cx="212705" cy="142606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defTabSz="914377">
                <a:lnSpc>
                  <a:spcPct val="107000"/>
                </a:lnSpc>
                <a:spcAft>
                  <a:spcPts val="800"/>
                </a:spcAft>
              </a:pPr>
              <a:r>
                <a:rPr lang="en-US" sz="800" dirty="0">
                  <a:solidFill>
                    <a:srgbClr val="FFFFFF"/>
                  </a:solidFill>
                  <a:latin typeface="Intel Clear" panose="020B0604020203020204" pitchFamily="34" charset="0"/>
                  <a:ea typeface="Intel Clear" panose="020B0604020203020204" pitchFamily="34" charset="0"/>
                  <a:cs typeface="Calibri" panose="020F0502020204030204" pitchFamily="34" charset="0"/>
                </a:rPr>
                <a:t>INT</a:t>
              </a:r>
              <a:endParaRPr lang="en-US" sz="1100" dirty="0">
                <a:solidFill>
                  <a:srgbClr val="000000"/>
                </a:solidFill>
                <a:latin typeface="Intel Clear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15" name="Picture 14"/>
            <p:cNvPicPr/>
            <p:nvPr/>
          </p:nvPicPr>
          <p:blipFill>
            <a:blip r:embed="rId6"/>
            <a:stretch>
              <a:fillRect/>
            </a:stretch>
          </p:blipFill>
          <p:spPr>
            <a:xfrm>
              <a:off x="326136" y="275844"/>
              <a:ext cx="358140" cy="830580"/>
            </a:xfrm>
            <a:prstGeom prst="rect">
              <a:avLst/>
            </a:prstGeom>
          </p:spPr>
        </p:pic>
        <p:pic>
          <p:nvPicPr>
            <p:cNvPr id="16" name="Picture 15"/>
            <p:cNvPicPr/>
            <p:nvPr/>
          </p:nvPicPr>
          <p:blipFill>
            <a:blip r:embed="rId9"/>
            <a:stretch>
              <a:fillRect/>
            </a:stretch>
          </p:blipFill>
          <p:spPr>
            <a:xfrm>
              <a:off x="402336" y="650748"/>
              <a:ext cx="365760" cy="297180"/>
            </a:xfrm>
            <a:prstGeom prst="rect">
              <a:avLst/>
            </a:prstGeom>
          </p:spPr>
        </p:pic>
        <p:pic>
          <p:nvPicPr>
            <p:cNvPr id="17" name="Picture 16"/>
            <p:cNvPicPr/>
            <p:nvPr/>
          </p:nvPicPr>
          <p:blipFill>
            <a:blip r:embed="rId10"/>
            <a:stretch>
              <a:fillRect/>
            </a:stretch>
          </p:blipFill>
          <p:spPr>
            <a:xfrm>
              <a:off x="370840" y="297180"/>
              <a:ext cx="265176" cy="731520"/>
            </a:xfrm>
            <a:prstGeom prst="rect">
              <a:avLst/>
            </a:prstGeom>
          </p:spPr>
        </p:pic>
        <p:sp>
          <p:nvSpPr>
            <p:cNvPr id="18" name="Shape 805"/>
            <p:cNvSpPr/>
            <p:nvPr/>
          </p:nvSpPr>
          <p:spPr>
            <a:xfrm>
              <a:off x="374904" y="300228"/>
              <a:ext cx="260604" cy="728472"/>
            </a:xfrm>
            <a:custGeom>
              <a:avLst/>
              <a:gdLst/>
              <a:ahLst/>
              <a:cxnLst/>
              <a:rect l="0" t="0" r="0" b="0"/>
              <a:pathLst>
                <a:path w="260604" h="728472">
                  <a:moveTo>
                    <a:pt x="0" y="404393"/>
                  </a:moveTo>
                  <a:lnTo>
                    <a:pt x="65151" y="404393"/>
                  </a:lnTo>
                  <a:lnTo>
                    <a:pt x="65151" y="0"/>
                  </a:lnTo>
                  <a:lnTo>
                    <a:pt x="195453" y="0"/>
                  </a:lnTo>
                  <a:lnTo>
                    <a:pt x="195453" y="404393"/>
                  </a:lnTo>
                  <a:lnTo>
                    <a:pt x="260604" y="404393"/>
                  </a:lnTo>
                  <a:lnTo>
                    <a:pt x="130302" y="728472"/>
                  </a:lnTo>
                  <a:close/>
                </a:path>
              </a:pathLst>
            </a:custGeom>
            <a:ln w="9144" cap="flat">
              <a:miter lim="101600"/>
            </a:ln>
          </p:spPr>
          <p:style>
            <a:lnRef idx="1">
              <a:srgbClr val="00ADEF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pPr defTabSz="914377"/>
              <a:endParaRPr lang="en-US">
                <a:solidFill>
                  <a:prstClr val="black"/>
                </a:solidFill>
                <a:latin typeface="Intel Clear"/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24781" y="700577"/>
              <a:ext cx="212705" cy="142606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defTabSz="914377">
                <a:lnSpc>
                  <a:spcPct val="107000"/>
                </a:lnSpc>
                <a:spcAft>
                  <a:spcPts val="800"/>
                </a:spcAft>
              </a:pPr>
              <a:r>
                <a:rPr lang="en-US" sz="800" dirty="0">
                  <a:solidFill>
                    <a:srgbClr val="FFFFFF"/>
                  </a:solidFill>
                  <a:latin typeface="Intel Clear" panose="020B0604020203020204" pitchFamily="34" charset="0"/>
                  <a:ea typeface="Intel Clear" panose="020B0604020203020204" pitchFamily="34" charset="0"/>
                  <a:cs typeface="Calibri" panose="020F0502020204030204" pitchFamily="34" charset="0"/>
                </a:rPr>
                <a:t>INT</a:t>
              </a:r>
              <a:endParaRPr lang="en-US" sz="1100" dirty="0">
                <a:solidFill>
                  <a:srgbClr val="000000"/>
                </a:solidFill>
                <a:latin typeface="Intel Clear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20" name="Picture 19"/>
            <p:cNvPicPr/>
            <p:nvPr/>
          </p:nvPicPr>
          <p:blipFill>
            <a:blip r:embed="rId6"/>
            <a:stretch>
              <a:fillRect/>
            </a:stretch>
          </p:blipFill>
          <p:spPr>
            <a:xfrm>
              <a:off x="586740" y="275844"/>
              <a:ext cx="358140" cy="830580"/>
            </a:xfrm>
            <a:prstGeom prst="rect">
              <a:avLst/>
            </a:prstGeom>
          </p:spPr>
        </p:pic>
        <p:pic>
          <p:nvPicPr>
            <p:cNvPr id="21" name="Picture 20"/>
            <p:cNvPicPr/>
            <p:nvPr/>
          </p:nvPicPr>
          <p:blipFill>
            <a:blip r:embed="rId9"/>
            <a:stretch>
              <a:fillRect/>
            </a:stretch>
          </p:blipFill>
          <p:spPr>
            <a:xfrm>
              <a:off x="662940" y="650748"/>
              <a:ext cx="365760" cy="297180"/>
            </a:xfrm>
            <a:prstGeom prst="rect">
              <a:avLst/>
            </a:prstGeom>
          </p:spPr>
        </p:pic>
        <p:pic>
          <p:nvPicPr>
            <p:cNvPr id="22" name="Picture 21"/>
            <p:cNvPicPr/>
            <p:nvPr/>
          </p:nvPicPr>
          <p:blipFill>
            <a:blip r:embed="rId11"/>
            <a:stretch>
              <a:fillRect/>
            </a:stretch>
          </p:blipFill>
          <p:spPr>
            <a:xfrm>
              <a:off x="630936" y="297180"/>
              <a:ext cx="265176" cy="731520"/>
            </a:xfrm>
            <a:prstGeom prst="rect">
              <a:avLst/>
            </a:prstGeom>
          </p:spPr>
        </p:pic>
        <p:sp>
          <p:nvSpPr>
            <p:cNvPr id="23" name="Shape 815"/>
            <p:cNvSpPr/>
            <p:nvPr/>
          </p:nvSpPr>
          <p:spPr>
            <a:xfrm>
              <a:off x="635508" y="300228"/>
              <a:ext cx="260604" cy="728472"/>
            </a:xfrm>
            <a:custGeom>
              <a:avLst/>
              <a:gdLst/>
              <a:ahLst/>
              <a:cxnLst/>
              <a:rect l="0" t="0" r="0" b="0"/>
              <a:pathLst>
                <a:path w="260604" h="728472">
                  <a:moveTo>
                    <a:pt x="0" y="404393"/>
                  </a:moveTo>
                  <a:lnTo>
                    <a:pt x="65151" y="404393"/>
                  </a:lnTo>
                  <a:lnTo>
                    <a:pt x="65151" y="0"/>
                  </a:lnTo>
                  <a:lnTo>
                    <a:pt x="195453" y="0"/>
                  </a:lnTo>
                  <a:lnTo>
                    <a:pt x="195453" y="404393"/>
                  </a:lnTo>
                  <a:lnTo>
                    <a:pt x="260604" y="404393"/>
                  </a:lnTo>
                  <a:lnTo>
                    <a:pt x="130302" y="728472"/>
                  </a:lnTo>
                  <a:close/>
                </a:path>
              </a:pathLst>
            </a:custGeom>
            <a:ln w="9144" cap="flat">
              <a:miter lim="101600"/>
            </a:ln>
          </p:spPr>
          <p:style>
            <a:lnRef idx="1">
              <a:srgbClr val="00ADEF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pPr defTabSz="914377"/>
              <a:endParaRPr lang="en-US">
                <a:solidFill>
                  <a:prstClr val="black"/>
                </a:solidFill>
                <a:latin typeface="Intel Clear"/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685602" y="706873"/>
              <a:ext cx="212705" cy="142606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defTabSz="914377">
                <a:lnSpc>
                  <a:spcPct val="107000"/>
                </a:lnSpc>
                <a:spcAft>
                  <a:spcPts val="800"/>
                </a:spcAft>
              </a:pPr>
              <a:r>
                <a:rPr lang="en-US" sz="800" dirty="0">
                  <a:solidFill>
                    <a:srgbClr val="FFFFFF"/>
                  </a:solidFill>
                  <a:latin typeface="Intel Clear" panose="020B0604020203020204" pitchFamily="34" charset="0"/>
                  <a:ea typeface="Intel Clear" panose="020B0604020203020204" pitchFamily="34" charset="0"/>
                  <a:cs typeface="Calibri" panose="020F0502020204030204" pitchFamily="34" charset="0"/>
                </a:rPr>
                <a:t>INT</a:t>
              </a:r>
              <a:endParaRPr lang="en-US" sz="1100" dirty="0">
                <a:solidFill>
                  <a:srgbClr val="000000"/>
                </a:solidFill>
                <a:latin typeface="Intel Clear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25" name="Picture 24"/>
            <p:cNvPicPr/>
            <p:nvPr/>
          </p:nvPicPr>
          <p:blipFill>
            <a:blip r:embed="rId6"/>
            <a:stretch>
              <a:fillRect/>
            </a:stretch>
          </p:blipFill>
          <p:spPr>
            <a:xfrm>
              <a:off x="847344" y="275844"/>
              <a:ext cx="358140" cy="830580"/>
            </a:xfrm>
            <a:prstGeom prst="rect">
              <a:avLst/>
            </a:prstGeom>
          </p:spPr>
        </p:pic>
        <p:pic>
          <p:nvPicPr>
            <p:cNvPr id="26" name="Picture 25"/>
            <p:cNvPicPr/>
            <p:nvPr/>
          </p:nvPicPr>
          <p:blipFill>
            <a:blip r:embed="rId12"/>
            <a:stretch>
              <a:fillRect/>
            </a:stretch>
          </p:blipFill>
          <p:spPr>
            <a:xfrm>
              <a:off x="923544" y="650748"/>
              <a:ext cx="323088" cy="297180"/>
            </a:xfrm>
            <a:prstGeom prst="rect">
              <a:avLst/>
            </a:prstGeom>
          </p:spPr>
        </p:pic>
        <p:pic>
          <p:nvPicPr>
            <p:cNvPr id="27" name="Picture 26"/>
            <p:cNvPicPr/>
            <p:nvPr/>
          </p:nvPicPr>
          <p:blipFill>
            <a:blip r:embed="rId13"/>
            <a:stretch>
              <a:fillRect/>
            </a:stretch>
          </p:blipFill>
          <p:spPr>
            <a:xfrm>
              <a:off x="891032" y="297180"/>
              <a:ext cx="268224" cy="731520"/>
            </a:xfrm>
            <a:prstGeom prst="rect">
              <a:avLst/>
            </a:prstGeom>
          </p:spPr>
        </p:pic>
        <p:sp>
          <p:nvSpPr>
            <p:cNvPr id="28" name="Shape 825"/>
            <p:cNvSpPr/>
            <p:nvPr/>
          </p:nvSpPr>
          <p:spPr>
            <a:xfrm>
              <a:off x="896112" y="300228"/>
              <a:ext cx="260604" cy="728472"/>
            </a:xfrm>
            <a:custGeom>
              <a:avLst/>
              <a:gdLst/>
              <a:ahLst/>
              <a:cxnLst/>
              <a:rect l="0" t="0" r="0" b="0"/>
              <a:pathLst>
                <a:path w="260604" h="728472">
                  <a:moveTo>
                    <a:pt x="0" y="404393"/>
                  </a:moveTo>
                  <a:lnTo>
                    <a:pt x="65151" y="404393"/>
                  </a:lnTo>
                  <a:lnTo>
                    <a:pt x="65151" y="0"/>
                  </a:lnTo>
                  <a:lnTo>
                    <a:pt x="195453" y="0"/>
                  </a:lnTo>
                  <a:lnTo>
                    <a:pt x="195453" y="404393"/>
                  </a:lnTo>
                  <a:lnTo>
                    <a:pt x="260604" y="404393"/>
                  </a:lnTo>
                  <a:lnTo>
                    <a:pt x="130302" y="728472"/>
                  </a:lnTo>
                  <a:close/>
                </a:path>
              </a:pathLst>
            </a:custGeom>
            <a:ln w="9144" cap="flat">
              <a:miter lim="101600"/>
            </a:ln>
          </p:spPr>
          <p:style>
            <a:lnRef idx="1">
              <a:srgbClr val="FDB60D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pPr defTabSz="914377"/>
              <a:endParaRPr lang="en-US">
                <a:solidFill>
                  <a:prstClr val="black"/>
                </a:solidFill>
                <a:latin typeface="Intel Clear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963858" y="713832"/>
              <a:ext cx="155241" cy="142606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defTabSz="914377">
                <a:lnSpc>
                  <a:spcPct val="107000"/>
                </a:lnSpc>
                <a:spcAft>
                  <a:spcPts val="800"/>
                </a:spcAft>
              </a:pPr>
              <a:r>
                <a:rPr lang="en-US" sz="800" dirty="0">
                  <a:solidFill>
                    <a:srgbClr val="FFFFFF"/>
                  </a:solidFill>
                  <a:latin typeface="Intel Clear" panose="020B0604020203020204" pitchFamily="34" charset="0"/>
                  <a:ea typeface="Intel Clear" panose="020B0604020203020204" pitchFamily="34" charset="0"/>
                  <a:cs typeface="Calibri" panose="020F0502020204030204" pitchFamily="34" charset="0"/>
                </a:rPr>
                <a:t>FP</a:t>
              </a:r>
              <a:endParaRPr lang="en-US" sz="1100" dirty="0">
                <a:solidFill>
                  <a:srgbClr val="000000"/>
                </a:solidFill>
                <a:latin typeface="Intel Clear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30" name="Picture 29"/>
            <p:cNvPicPr/>
            <p:nvPr/>
          </p:nvPicPr>
          <p:blipFill>
            <a:blip r:embed="rId14"/>
            <a:stretch>
              <a:fillRect/>
            </a:stretch>
          </p:blipFill>
          <p:spPr>
            <a:xfrm>
              <a:off x="1107948" y="275844"/>
              <a:ext cx="356616" cy="830580"/>
            </a:xfrm>
            <a:prstGeom prst="rect">
              <a:avLst/>
            </a:prstGeom>
          </p:spPr>
        </p:pic>
        <p:pic>
          <p:nvPicPr>
            <p:cNvPr id="31" name="Picture 30"/>
            <p:cNvPicPr/>
            <p:nvPr/>
          </p:nvPicPr>
          <p:blipFill>
            <a:blip r:embed="rId15"/>
            <a:stretch>
              <a:fillRect/>
            </a:stretch>
          </p:blipFill>
          <p:spPr>
            <a:xfrm>
              <a:off x="1182624" y="650748"/>
              <a:ext cx="323088" cy="297180"/>
            </a:xfrm>
            <a:prstGeom prst="rect">
              <a:avLst/>
            </a:prstGeom>
          </p:spPr>
        </p:pic>
        <p:pic>
          <p:nvPicPr>
            <p:cNvPr id="32" name="Picture 31"/>
            <p:cNvPicPr/>
            <p:nvPr/>
          </p:nvPicPr>
          <p:blipFill>
            <a:blip r:embed="rId16"/>
            <a:stretch>
              <a:fillRect/>
            </a:stretch>
          </p:blipFill>
          <p:spPr>
            <a:xfrm>
              <a:off x="1152144" y="297180"/>
              <a:ext cx="265176" cy="731520"/>
            </a:xfrm>
            <a:prstGeom prst="rect">
              <a:avLst/>
            </a:prstGeom>
          </p:spPr>
        </p:pic>
        <p:sp>
          <p:nvSpPr>
            <p:cNvPr id="33" name="Shape 835"/>
            <p:cNvSpPr/>
            <p:nvPr/>
          </p:nvSpPr>
          <p:spPr>
            <a:xfrm>
              <a:off x="1156716" y="300228"/>
              <a:ext cx="259080" cy="728472"/>
            </a:xfrm>
            <a:custGeom>
              <a:avLst/>
              <a:gdLst/>
              <a:ahLst/>
              <a:cxnLst/>
              <a:rect l="0" t="0" r="0" b="0"/>
              <a:pathLst>
                <a:path w="259080" h="728472">
                  <a:moveTo>
                    <a:pt x="0" y="406285"/>
                  </a:moveTo>
                  <a:lnTo>
                    <a:pt x="64770" y="406285"/>
                  </a:lnTo>
                  <a:lnTo>
                    <a:pt x="64770" y="0"/>
                  </a:lnTo>
                  <a:lnTo>
                    <a:pt x="194310" y="0"/>
                  </a:lnTo>
                  <a:lnTo>
                    <a:pt x="194310" y="406285"/>
                  </a:lnTo>
                  <a:lnTo>
                    <a:pt x="259080" y="406285"/>
                  </a:lnTo>
                  <a:lnTo>
                    <a:pt x="129540" y="728472"/>
                  </a:lnTo>
                  <a:close/>
                </a:path>
              </a:pathLst>
            </a:custGeom>
            <a:ln w="9144" cap="flat">
              <a:miter lim="101600"/>
            </a:ln>
          </p:spPr>
          <p:style>
            <a:lnRef idx="1">
              <a:srgbClr val="FDB60D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pPr defTabSz="914377"/>
              <a:endParaRPr lang="en-US">
                <a:solidFill>
                  <a:prstClr val="black"/>
                </a:solidFill>
                <a:latin typeface="Intel Clear"/>
              </a:endParaRP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1242164" y="713832"/>
              <a:ext cx="155241" cy="142606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defTabSz="914377">
                <a:lnSpc>
                  <a:spcPct val="107000"/>
                </a:lnSpc>
                <a:spcAft>
                  <a:spcPts val="800"/>
                </a:spcAft>
              </a:pPr>
              <a:r>
                <a:rPr lang="en-US" sz="800" dirty="0">
                  <a:solidFill>
                    <a:srgbClr val="FFFFFF"/>
                  </a:solidFill>
                  <a:latin typeface="Intel Clear" panose="020B0604020203020204" pitchFamily="34" charset="0"/>
                  <a:ea typeface="Intel Clear" panose="020B0604020203020204" pitchFamily="34" charset="0"/>
                  <a:cs typeface="Calibri" panose="020F0502020204030204" pitchFamily="34" charset="0"/>
                </a:rPr>
                <a:t>FP</a:t>
              </a:r>
              <a:endParaRPr lang="en-US" sz="1100" dirty="0">
                <a:solidFill>
                  <a:srgbClr val="000000"/>
                </a:solidFill>
                <a:latin typeface="Intel Clear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85" name="Group 84"/>
          <p:cNvGrpSpPr/>
          <p:nvPr/>
        </p:nvGrpSpPr>
        <p:grpSpPr>
          <a:xfrm>
            <a:off x="9087466" y="4104859"/>
            <a:ext cx="1253268" cy="866096"/>
            <a:chOff x="9084074" y="4368134"/>
            <a:chExt cx="1253268" cy="866096"/>
          </a:xfrm>
        </p:grpSpPr>
        <p:pic>
          <p:nvPicPr>
            <p:cNvPr id="162" name="Picture 161"/>
            <p:cNvPicPr>
              <a:picLocks noChangeAspect="1"/>
            </p:cNvPicPr>
            <p:nvPr/>
          </p:nvPicPr>
          <p:blipFill rotWithShape="1">
            <a:blip r:embed="rId17"/>
            <a:srcRect l="74687" b="38925"/>
            <a:stretch/>
          </p:blipFill>
          <p:spPr>
            <a:xfrm>
              <a:off x="9279955" y="4368134"/>
              <a:ext cx="739736" cy="778402"/>
            </a:xfrm>
            <a:prstGeom prst="rect">
              <a:avLst/>
            </a:prstGeom>
          </p:spPr>
        </p:pic>
        <p:sp>
          <p:nvSpPr>
            <p:cNvPr id="163" name="TextBox 95"/>
            <p:cNvSpPr txBox="1">
              <a:spLocks noChangeArrowheads="1"/>
            </p:cNvSpPr>
            <p:nvPr/>
          </p:nvSpPr>
          <p:spPr bwMode="auto">
            <a:xfrm>
              <a:off x="9084074" y="4957231"/>
              <a:ext cx="1253268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 defTabSz="914377"/>
              <a:r>
                <a:rPr lang="en-US" sz="1200" b="1" dirty="0" err="1">
                  <a:solidFill>
                    <a:srgbClr val="161616"/>
                  </a:solidFill>
                  <a:latin typeface="Neo Sans Intel Medium" pitchFamily="34" charset="0"/>
                  <a:cs typeface="Arial" pitchFamily="34" charset="0"/>
                </a:rPr>
                <a:t>Movidius</a:t>
              </a:r>
              <a:endParaRPr lang="en-US" sz="1000" b="1" dirty="0">
                <a:solidFill>
                  <a:srgbClr val="161616"/>
                </a:solidFill>
                <a:latin typeface="Neo Sans Intel Medium" pitchFamily="34" charset="0"/>
                <a:cs typeface="Arial" pitchFamily="34" charset="0"/>
              </a:endParaRPr>
            </a:p>
          </p:txBody>
        </p:sp>
      </p:grpSp>
      <p:cxnSp>
        <p:nvCxnSpPr>
          <p:cNvPr id="166" name="Straight Connector 165"/>
          <p:cNvCxnSpPr/>
          <p:nvPr/>
        </p:nvCxnSpPr>
        <p:spPr>
          <a:xfrm>
            <a:off x="68039" y="3381231"/>
            <a:ext cx="12120283" cy="537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TextBox 167"/>
          <p:cNvSpPr txBox="1"/>
          <p:nvPr/>
        </p:nvSpPr>
        <p:spPr>
          <a:xfrm>
            <a:off x="1507618" y="1241377"/>
            <a:ext cx="30107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/>
            <a:r>
              <a:rPr lang="en-US" dirty="0">
                <a:solidFill>
                  <a:prstClr val="black"/>
                </a:solidFill>
                <a:latin typeface="Intel Clear"/>
              </a:rPr>
              <a:t>Superscalar (SIMD)=1990s </a:t>
            </a:r>
          </a:p>
        </p:txBody>
      </p:sp>
      <p:sp>
        <p:nvSpPr>
          <p:cNvPr id="169" name="TextBox 168"/>
          <p:cNvSpPr txBox="1"/>
          <p:nvPr/>
        </p:nvSpPr>
        <p:spPr>
          <a:xfrm>
            <a:off x="1548228" y="2527036"/>
            <a:ext cx="21355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/>
            <a:r>
              <a:rPr lang="en-US" dirty="0">
                <a:solidFill>
                  <a:prstClr val="black"/>
                </a:solidFill>
                <a:latin typeface="Intel Clear"/>
              </a:rPr>
              <a:t>Multicore = 2000s </a:t>
            </a:r>
          </a:p>
        </p:txBody>
      </p:sp>
      <p:sp>
        <p:nvSpPr>
          <p:cNvPr id="170" name="TextBox 169"/>
          <p:cNvSpPr txBox="1"/>
          <p:nvPr/>
        </p:nvSpPr>
        <p:spPr>
          <a:xfrm>
            <a:off x="4705758" y="3060433"/>
            <a:ext cx="29658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/>
            <a:r>
              <a:rPr lang="en-US" dirty="0">
                <a:solidFill>
                  <a:prstClr val="black"/>
                </a:solidFill>
                <a:latin typeface="Intel Clear"/>
              </a:rPr>
              <a:t>Heterogeneous Era (today)</a:t>
            </a:r>
          </a:p>
        </p:txBody>
      </p:sp>
      <p:sp>
        <p:nvSpPr>
          <p:cNvPr id="171" name="Rectangle 170"/>
          <p:cNvSpPr/>
          <p:nvPr/>
        </p:nvSpPr>
        <p:spPr>
          <a:xfrm>
            <a:off x="10352179" y="4104014"/>
            <a:ext cx="860107" cy="7913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r>
              <a:rPr lang="en-US" dirty="0">
                <a:solidFill>
                  <a:prstClr val="white"/>
                </a:solidFill>
                <a:latin typeface="Intel Clear"/>
              </a:rPr>
              <a:t>And more!</a:t>
            </a:r>
          </a:p>
        </p:txBody>
      </p:sp>
      <p:pic>
        <p:nvPicPr>
          <p:cNvPr id="173" name="Picture 172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78915" y="4142519"/>
            <a:ext cx="656348" cy="656348"/>
          </a:xfrm>
          <a:prstGeom prst="rect">
            <a:avLst/>
          </a:prstGeom>
        </p:spPr>
      </p:pic>
      <p:grpSp>
        <p:nvGrpSpPr>
          <p:cNvPr id="94" name="Group 93"/>
          <p:cNvGrpSpPr/>
          <p:nvPr/>
        </p:nvGrpSpPr>
        <p:grpSpPr>
          <a:xfrm>
            <a:off x="376743" y="2540021"/>
            <a:ext cx="1052391" cy="424519"/>
            <a:chOff x="9878647" y="1082575"/>
            <a:chExt cx="1052391" cy="424518"/>
          </a:xfrm>
        </p:grpSpPr>
        <p:sp>
          <p:nvSpPr>
            <p:cNvPr id="95" name="Rounded Rectangle 94"/>
            <p:cNvSpPr/>
            <p:nvPr/>
          </p:nvSpPr>
          <p:spPr>
            <a:xfrm>
              <a:off x="9878647" y="1082576"/>
              <a:ext cx="502630" cy="192957"/>
            </a:xfrm>
            <a:prstGeom prst="round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r>
                <a:rPr lang="en-US" sz="667" dirty="0">
                  <a:solidFill>
                    <a:prstClr val="black"/>
                  </a:solidFill>
                  <a:latin typeface="Intel Clear"/>
                </a:rPr>
                <a:t>CPU0</a:t>
              </a:r>
            </a:p>
          </p:txBody>
        </p:sp>
        <p:sp>
          <p:nvSpPr>
            <p:cNvPr id="96" name="Rounded Rectangle 95"/>
            <p:cNvSpPr/>
            <p:nvPr/>
          </p:nvSpPr>
          <p:spPr>
            <a:xfrm>
              <a:off x="10428408" y="1082575"/>
              <a:ext cx="502630" cy="192957"/>
            </a:xfrm>
            <a:prstGeom prst="round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r>
                <a:rPr lang="en-US" sz="667" dirty="0">
                  <a:solidFill>
                    <a:prstClr val="black"/>
                  </a:solidFill>
                  <a:latin typeface="Intel Clear"/>
                </a:rPr>
                <a:t>CPU1</a:t>
              </a:r>
            </a:p>
          </p:txBody>
        </p:sp>
        <p:sp>
          <p:nvSpPr>
            <p:cNvPr id="97" name="Rounded Rectangle 96"/>
            <p:cNvSpPr/>
            <p:nvPr/>
          </p:nvSpPr>
          <p:spPr>
            <a:xfrm>
              <a:off x="9878647" y="1314136"/>
              <a:ext cx="502630" cy="192957"/>
            </a:xfrm>
            <a:prstGeom prst="round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r>
                <a:rPr lang="en-US" sz="667" dirty="0">
                  <a:solidFill>
                    <a:prstClr val="black"/>
                  </a:solidFill>
                  <a:latin typeface="Intel Clear"/>
                </a:rPr>
                <a:t>CPU2</a:t>
              </a:r>
            </a:p>
          </p:txBody>
        </p:sp>
        <p:sp>
          <p:nvSpPr>
            <p:cNvPr id="98" name="Rounded Rectangle 97"/>
            <p:cNvSpPr/>
            <p:nvPr/>
          </p:nvSpPr>
          <p:spPr>
            <a:xfrm>
              <a:off x="10423278" y="1307541"/>
              <a:ext cx="502630" cy="192957"/>
            </a:xfrm>
            <a:prstGeom prst="round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r>
                <a:rPr lang="en-US" sz="667" dirty="0">
                  <a:solidFill>
                    <a:prstClr val="black"/>
                  </a:solidFill>
                  <a:latin typeface="Intel Clear"/>
                </a:rPr>
                <a:t>CPU3</a:t>
              </a:r>
            </a:p>
          </p:txBody>
        </p:sp>
      </p:grpSp>
      <p:sp>
        <p:nvSpPr>
          <p:cNvPr id="99" name="Down Arrow 98"/>
          <p:cNvSpPr/>
          <p:nvPr/>
        </p:nvSpPr>
        <p:spPr>
          <a:xfrm>
            <a:off x="691307" y="2048897"/>
            <a:ext cx="444016" cy="37837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>
              <a:solidFill>
                <a:prstClr val="white"/>
              </a:solidFill>
              <a:latin typeface="Intel Clear"/>
            </a:endParaRPr>
          </a:p>
        </p:txBody>
      </p:sp>
      <p:grpSp>
        <p:nvGrpSpPr>
          <p:cNvPr id="82" name="Group 81"/>
          <p:cNvGrpSpPr/>
          <p:nvPr/>
        </p:nvGrpSpPr>
        <p:grpSpPr>
          <a:xfrm>
            <a:off x="2954158" y="4094465"/>
            <a:ext cx="2525001" cy="1896113"/>
            <a:chOff x="8226387" y="1524000"/>
            <a:chExt cx="2525001" cy="1896113"/>
          </a:xfrm>
        </p:grpSpPr>
        <p:pic>
          <p:nvPicPr>
            <p:cNvPr id="102" name="Picture 101"/>
            <p:cNvPicPr>
              <a:picLocks noChangeAspect="1"/>
            </p:cNvPicPr>
            <p:nvPr/>
          </p:nvPicPr>
          <p:blipFill rotWithShape="1">
            <a:blip r:embed="rId19"/>
            <a:srcRect t="21633" b="14714"/>
            <a:stretch/>
          </p:blipFill>
          <p:spPr>
            <a:xfrm>
              <a:off x="8226387" y="1524000"/>
              <a:ext cx="2439906" cy="695569"/>
            </a:xfrm>
            <a:prstGeom prst="rect">
              <a:avLst/>
            </a:prstGeom>
          </p:spPr>
        </p:pic>
        <p:pic>
          <p:nvPicPr>
            <p:cNvPr id="100" name="Picture 99"/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9677495" y="2097391"/>
              <a:ext cx="1073893" cy="1322722"/>
            </a:xfrm>
            <a:prstGeom prst="rect">
              <a:avLst/>
            </a:prstGeom>
          </p:spPr>
        </p:pic>
        <p:cxnSp>
          <p:nvCxnSpPr>
            <p:cNvPr id="68" name="Straight Connector 67"/>
            <p:cNvCxnSpPr/>
            <p:nvPr/>
          </p:nvCxnSpPr>
          <p:spPr>
            <a:xfrm flipH="1">
              <a:off x="9683262" y="1689540"/>
              <a:ext cx="429846" cy="399456"/>
            </a:xfrm>
            <a:prstGeom prst="line">
              <a:avLst/>
            </a:prstGeom>
            <a:ln w="317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/>
          </p:nvCxnSpPr>
          <p:spPr>
            <a:xfrm>
              <a:off x="10329285" y="1689540"/>
              <a:ext cx="388120" cy="407851"/>
            </a:xfrm>
            <a:prstGeom prst="line">
              <a:avLst/>
            </a:prstGeom>
            <a:ln w="317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3" name="Picture 82"/>
          <p:cNvPicPr>
            <a:picLocks noChangeAspect="1"/>
          </p:cNvPicPr>
          <p:nvPr/>
        </p:nvPicPr>
        <p:blipFill rotWithShape="1">
          <a:blip r:embed="rId21"/>
          <a:srcRect b="47401"/>
          <a:stretch/>
        </p:blipFill>
        <p:spPr>
          <a:xfrm>
            <a:off x="6266732" y="3970553"/>
            <a:ext cx="1686277" cy="814449"/>
          </a:xfrm>
          <a:prstGeom prst="rect">
            <a:avLst/>
          </a:prstGeom>
        </p:spPr>
      </p:pic>
      <p:sp>
        <p:nvSpPr>
          <p:cNvPr id="87" name="Rounded Rectangle 86"/>
          <p:cNvSpPr/>
          <p:nvPr/>
        </p:nvSpPr>
        <p:spPr>
          <a:xfrm>
            <a:off x="5817793" y="1266962"/>
            <a:ext cx="6099152" cy="106038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457189" indent="-457189" defTabSz="914377">
              <a:buFont typeface="Arial" panose="020B0604020202020204" pitchFamily="34" charset="0"/>
              <a:buChar char="•"/>
            </a:pPr>
            <a:r>
              <a:rPr lang="en-US" sz="2133" dirty="0">
                <a:solidFill>
                  <a:prstClr val="black"/>
                </a:solidFill>
                <a:latin typeface="Intel Clear"/>
              </a:rPr>
              <a:t>Yesterday: apps run on single HW type</a:t>
            </a:r>
          </a:p>
          <a:p>
            <a:pPr marL="457189" indent="-457189" defTabSz="914377">
              <a:buFont typeface="Arial" panose="020B0604020202020204" pitchFamily="34" charset="0"/>
              <a:buChar char="•"/>
            </a:pPr>
            <a:r>
              <a:rPr lang="en-US" sz="2133" dirty="0">
                <a:solidFill>
                  <a:prstClr val="black"/>
                </a:solidFill>
                <a:latin typeface="Intel Clear"/>
              </a:rPr>
              <a:t>Today: apps are faster with multiple blocks </a:t>
            </a:r>
          </a:p>
        </p:txBody>
      </p:sp>
      <p:sp>
        <p:nvSpPr>
          <p:cNvPr id="35" name="Rectangle 34"/>
          <p:cNvSpPr/>
          <p:nvPr/>
        </p:nvSpPr>
        <p:spPr>
          <a:xfrm>
            <a:off x="236168" y="3537462"/>
            <a:ext cx="1301617" cy="2955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r>
              <a:rPr lang="en-US" dirty="0">
                <a:solidFill>
                  <a:prstClr val="white"/>
                </a:solidFill>
                <a:latin typeface="Intel Clear"/>
              </a:rPr>
              <a:t>CPU Only</a:t>
            </a:r>
          </a:p>
        </p:txBody>
      </p:sp>
      <p:sp>
        <p:nvSpPr>
          <p:cNvPr id="72" name="Rectangle 71"/>
          <p:cNvSpPr/>
          <p:nvPr/>
        </p:nvSpPr>
        <p:spPr>
          <a:xfrm>
            <a:off x="2824290" y="3529967"/>
            <a:ext cx="2171501" cy="3139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r>
              <a:rPr lang="en-US" dirty="0" err="1">
                <a:solidFill>
                  <a:prstClr val="white"/>
                </a:solidFill>
                <a:latin typeface="Intel Clear"/>
              </a:rPr>
              <a:t>CPU+Gen</a:t>
            </a:r>
            <a:r>
              <a:rPr lang="en-US" dirty="0">
                <a:solidFill>
                  <a:prstClr val="white"/>
                </a:solidFill>
                <a:latin typeface="Intel Clear"/>
              </a:rPr>
              <a:t> Graphics</a:t>
            </a:r>
          </a:p>
        </p:txBody>
      </p:sp>
      <p:sp>
        <p:nvSpPr>
          <p:cNvPr id="74" name="Rectangle 73"/>
          <p:cNvSpPr/>
          <p:nvPr/>
        </p:nvSpPr>
        <p:spPr>
          <a:xfrm>
            <a:off x="6321848" y="3517755"/>
            <a:ext cx="2171501" cy="3139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r>
              <a:rPr lang="en-US" dirty="0">
                <a:solidFill>
                  <a:prstClr val="white"/>
                </a:solidFill>
                <a:latin typeface="Intel Clear"/>
              </a:rPr>
              <a:t>PSG FPGA</a:t>
            </a:r>
          </a:p>
        </p:txBody>
      </p:sp>
      <p:sp>
        <p:nvSpPr>
          <p:cNvPr id="75" name="Rectangle 74"/>
          <p:cNvSpPr/>
          <p:nvPr/>
        </p:nvSpPr>
        <p:spPr>
          <a:xfrm>
            <a:off x="9376927" y="3522590"/>
            <a:ext cx="2171501" cy="3042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r>
              <a:rPr lang="en-US" dirty="0">
                <a:solidFill>
                  <a:prstClr val="white"/>
                </a:solidFill>
                <a:latin typeface="Intel Clear"/>
              </a:rPr>
              <a:t>Machine Learning</a:t>
            </a:r>
          </a:p>
        </p:txBody>
      </p:sp>
      <p:pic>
        <p:nvPicPr>
          <p:cNvPr id="76" name="Picture 8" descr="http://www.intel.com/content/dam/www/global/badges/badge-7th-gen-core-family-left-facing.png"/>
          <p:cNvPicPr>
            <a:picLocks noChangeAspect="1" noChangeArrowheads="1"/>
          </p:cNvPicPr>
          <p:nvPr/>
        </p:nvPicPr>
        <p:blipFill rotWithShape="1"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920" b="19704"/>
          <a:stretch/>
        </p:blipFill>
        <p:spPr bwMode="auto">
          <a:xfrm>
            <a:off x="1885307" y="4895337"/>
            <a:ext cx="1828800" cy="1085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" name="Picture 6" descr="http://www.intel.com/content/dam/www/global/badges/badge-xeon.png"/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827" y="4139300"/>
            <a:ext cx="653413" cy="653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" name="Picture 2" descr="http://www.intel.com/content/dam/www/global/badges/badge-atom.png"/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7996" y="5149360"/>
            <a:ext cx="667093" cy="667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" name="Picture 16" descr="http://www.intel.me/content/dam/www/public/us/en/images/product/badges-rwd/badge-cyclone-16x9.png.rendition.intel.web.480.270.png"/>
          <p:cNvPicPr>
            <a:picLocks noChangeAspect="1" noChangeArrowheads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39" t="22675" r="34861" b="22881"/>
          <a:stretch/>
        </p:blipFill>
        <p:spPr bwMode="auto">
          <a:xfrm>
            <a:off x="6480127" y="5047866"/>
            <a:ext cx="678075" cy="692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" name="Picture 12" descr="http://www.intel.me/content/dam/www/public/us/en/images/product/badges-rwd/badge-stratix-16x9.png.rendition.intel.web.480.270.png"/>
          <p:cNvPicPr>
            <a:picLocks noChangeAspect="1" noChangeArrowheads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14" t="22407" r="34652" b="21667"/>
          <a:stretch/>
        </p:blipFill>
        <p:spPr bwMode="auto">
          <a:xfrm>
            <a:off x="7699021" y="5060332"/>
            <a:ext cx="718764" cy="733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4" name="Picture 14" descr="http://www.intel.me/content/dam/www/public/us/en/images/product/badges-rwd/badge-arria-16x9.png.rendition.intel.web.480.270.png"/>
          <p:cNvPicPr>
            <a:picLocks noChangeAspect="1" noChangeArrowheads="1"/>
          </p:cNvPicPr>
          <p:nvPr/>
        </p:nvPicPr>
        <p:blipFill rotWithShape="1"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55" t="23518" r="35070" b="24260"/>
          <a:stretch/>
        </p:blipFill>
        <p:spPr bwMode="auto">
          <a:xfrm>
            <a:off x="7197214" y="4574603"/>
            <a:ext cx="677493" cy="677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0968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Couple of Hetero dichotomies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1" y="1083837"/>
            <a:ext cx="10889396" cy="3649529"/>
          </a:xfrm>
        </p:spPr>
        <p:txBody>
          <a:bodyPr>
            <a:normAutofit/>
          </a:bodyPr>
          <a:lstStyle/>
          <a:p>
            <a:r>
              <a:rPr lang="en-US" dirty="0"/>
              <a:t>Data vs. Task parallelism</a:t>
            </a:r>
          </a:p>
          <a:p>
            <a:pPr lvl="1"/>
            <a:r>
              <a:rPr lang="en-US" dirty="0"/>
              <a:t>Data parallelism between devices is usually explicit and extremely error-prone (just like in OpenCL) </a:t>
            </a:r>
          </a:p>
          <a:p>
            <a:pPr lvl="1"/>
            <a:r>
              <a:rPr lang="en-US" dirty="0"/>
              <a:t>Inference Engine Hetero support is inherently </a:t>
            </a:r>
            <a:r>
              <a:rPr lang="en-US" b="1" dirty="0"/>
              <a:t>task-oriented </a:t>
            </a:r>
            <a:r>
              <a:rPr lang="en-US" dirty="0"/>
              <a:t>(node-level)</a:t>
            </a:r>
          </a:p>
          <a:p>
            <a:r>
              <a:rPr lang="en-US" dirty="0"/>
              <a:t>Dynamic vs Static</a:t>
            </a:r>
          </a:p>
          <a:p>
            <a:pPr lvl="1"/>
            <a:r>
              <a:rPr lang="en-US" b="1" dirty="0"/>
              <a:t>User-defined work split </a:t>
            </a:r>
            <a:r>
              <a:rPr lang="en-US" dirty="0"/>
              <a:t>vs. adaptive schemes (like load-balancing)</a:t>
            </a:r>
          </a:p>
          <a:p>
            <a:pPr lvl="1"/>
            <a:r>
              <a:rPr lang="en-US" dirty="0"/>
              <a:t>For both there is a question on the granularity (communications costs, next)</a:t>
            </a:r>
          </a:p>
          <a:p>
            <a:pPr marL="457189" lvl="1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585"/>
            <a:fld id="{EF97EBD6-68E8-4C1A-96FE-1EEF87CF2237}" type="slidenum">
              <a:rPr lang="en-US">
                <a:solidFill>
                  <a:prstClr val="white"/>
                </a:solidFill>
              </a:rPr>
              <a:pPr defTabSz="609585"/>
              <a:t>35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87275" y="4733366"/>
            <a:ext cx="10915427" cy="126222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189" lvl="1" algn="ctr" defTabSz="609585"/>
            <a:r>
              <a:rPr lang="en-US" sz="3200" dirty="0">
                <a:solidFill>
                  <a:prstClr val="white"/>
                </a:solidFill>
                <a:latin typeface="Intel Clear"/>
              </a:rPr>
              <a:t>“</a:t>
            </a:r>
            <a:r>
              <a:rPr lang="en-US" sz="3200" b="1" dirty="0">
                <a:solidFill>
                  <a:prstClr val="white"/>
                </a:solidFill>
                <a:latin typeface="Intel Clear"/>
              </a:rPr>
              <a:t>Heterogeneity” is basically “Fallback“ </a:t>
            </a:r>
          </a:p>
        </p:txBody>
      </p:sp>
    </p:spTree>
    <p:extLst>
      <p:ext uri="{BB962C8B-B14F-4D97-AF65-F5344CB8AC3E}">
        <p14:creationId xmlns:p14="http://schemas.microsoft.com/office/powerpoint/2010/main" val="39616853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139341" y="2070884"/>
            <a:ext cx="11660715" cy="81165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1219170">
              <a:spcBef>
                <a:spcPts val="1333"/>
              </a:spcBef>
              <a:buNone/>
            </a:pPr>
            <a:r>
              <a:rPr lang="en-US" dirty="0">
                <a:solidFill>
                  <a:prstClr val="black"/>
                </a:solidFill>
                <a:latin typeface="Intel Clear"/>
              </a:rPr>
              <a:t>$ </a:t>
            </a:r>
            <a:r>
              <a:rPr lang="en-US" dirty="0" err="1">
                <a:solidFill>
                  <a:prstClr val="black"/>
                </a:solidFill>
                <a:latin typeface="Intel Clear"/>
              </a:rPr>
              <a:t>object_detection_sample_ssd</a:t>
            </a:r>
            <a:r>
              <a:rPr lang="en-US" dirty="0">
                <a:solidFill>
                  <a:prstClr val="black"/>
                </a:solidFill>
                <a:latin typeface="Intel Clear"/>
              </a:rPr>
              <a:t> </a:t>
            </a:r>
            <a:r>
              <a:rPr lang="en-US" b="1" dirty="0">
                <a:solidFill>
                  <a:srgbClr val="00B0F0"/>
                </a:solidFill>
                <a:latin typeface="Intel Clear"/>
              </a:rPr>
              <a:t>-d HETERO</a:t>
            </a:r>
            <a:r>
              <a:rPr lang="en-US" b="1" dirty="0">
                <a:solidFill>
                  <a:srgbClr val="FF0000"/>
                </a:solidFill>
                <a:latin typeface="Intel Clear"/>
              </a:rPr>
              <a:t>:CPU,GPU</a:t>
            </a:r>
            <a:r>
              <a:rPr lang="en-US" b="1" dirty="0">
                <a:solidFill>
                  <a:prstClr val="black"/>
                </a:solidFill>
                <a:latin typeface="Intel Clear"/>
              </a:rPr>
              <a:t> </a:t>
            </a:r>
            <a:r>
              <a:rPr lang="en-US" dirty="0">
                <a:solidFill>
                  <a:srgbClr val="0070C0"/>
                </a:solidFill>
                <a:latin typeface="Intel Clear"/>
              </a:rPr>
              <a:t>-l lib/libicv_extension.so </a:t>
            </a:r>
            <a:r>
              <a:rPr lang="en-US" dirty="0">
                <a:solidFill>
                  <a:prstClr val="black"/>
                </a:solidFill>
                <a:latin typeface="Intel Clear"/>
              </a:rPr>
              <a:t>-m ssd.xml -i snake.bmp 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39340" y="950754"/>
            <a:ext cx="11199235" cy="8883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219170"/>
            <a:r>
              <a:rPr lang="en-US" dirty="0">
                <a:solidFill>
                  <a:prstClr val="black"/>
                </a:solidFill>
                <a:latin typeface="Intel Clear"/>
              </a:rPr>
              <a:t>Applying device affinities to layers: Automatically, using the fallback </a:t>
            </a:r>
            <a:r>
              <a:rPr lang="en-US" i="1" dirty="0">
                <a:solidFill>
                  <a:srgbClr val="FF0000"/>
                </a:solidFill>
                <a:latin typeface="Intel Clear"/>
              </a:rPr>
              <a:t>policy</a:t>
            </a:r>
            <a:r>
              <a:rPr lang="en-US" dirty="0">
                <a:solidFill>
                  <a:prstClr val="black"/>
                </a:solidFill>
                <a:latin typeface="Intel Clear"/>
              </a:rPr>
              <a:t>, 1</a:t>
            </a:r>
            <a:br>
              <a:rPr lang="en-US" dirty="0">
                <a:solidFill>
                  <a:prstClr val="black"/>
                </a:solidFill>
                <a:latin typeface="Intel Clear"/>
              </a:rPr>
            </a:br>
            <a:endParaRPr lang="en-US" dirty="0">
              <a:solidFill>
                <a:prstClr val="black"/>
              </a:solidFill>
              <a:latin typeface="Intel Clear"/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446880" y="3019856"/>
            <a:ext cx="10350189" cy="2440005"/>
          </a:xfrm>
        </p:spPr>
        <p:txBody>
          <a:bodyPr>
            <a:noAutofit/>
          </a:bodyPr>
          <a:lstStyle/>
          <a:p>
            <a:r>
              <a:rPr lang="en-US" dirty="0"/>
              <a:t>All IE samples support that</a:t>
            </a:r>
          </a:p>
          <a:p>
            <a:r>
              <a:rPr lang="en-US" dirty="0"/>
              <a:t>You can load CPU and GPU extensions as usual (“-l” and “-c”)</a:t>
            </a:r>
          </a:p>
          <a:p>
            <a:r>
              <a:rPr lang="en-US" dirty="0"/>
              <a:t>The “</a:t>
            </a:r>
            <a:r>
              <a:rPr lang="en-US" dirty="0">
                <a:solidFill>
                  <a:srgbClr val="FF0000"/>
                </a:solidFill>
              </a:rPr>
              <a:t>priorities</a:t>
            </a:r>
            <a:r>
              <a:rPr lang="en-US" dirty="0"/>
              <a:t>” just defines a greedy behavior </a:t>
            </a:r>
          </a:p>
          <a:p>
            <a:pPr lvl="1"/>
            <a:r>
              <a:rPr lang="en-US" dirty="0"/>
              <a:t>Keeps all layers that can be executed on the device (FPGA) </a:t>
            </a:r>
          </a:p>
          <a:p>
            <a:pPr lvl="1"/>
            <a:r>
              <a:rPr lang="en-US" dirty="0"/>
              <a:t>Carefully </a:t>
            </a:r>
            <a:r>
              <a:rPr lang="en-US" u="sng" dirty="0"/>
              <a:t>respecting the topological and other limitations</a:t>
            </a:r>
          </a:p>
          <a:p>
            <a:pPr lvl="1"/>
            <a:r>
              <a:rPr lang="en-US" dirty="0"/>
              <a:t>Then follows priorities when searching ( e.g. CPU)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40914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139340" y="950754"/>
            <a:ext cx="11199235" cy="8883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219170"/>
            <a:r>
              <a:rPr lang="en-US" dirty="0">
                <a:solidFill>
                  <a:prstClr val="black"/>
                </a:solidFill>
                <a:latin typeface="Intel Clear"/>
              </a:rPr>
              <a:t>Applying device affinities to layers: Automatically, using the fallback </a:t>
            </a:r>
            <a:r>
              <a:rPr lang="en-US" i="1" dirty="0">
                <a:solidFill>
                  <a:srgbClr val="FF0000"/>
                </a:solidFill>
                <a:latin typeface="Intel Clear"/>
              </a:rPr>
              <a:t>policy</a:t>
            </a:r>
            <a:r>
              <a:rPr lang="en-US" dirty="0">
                <a:solidFill>
                  <a:prstClr val="black"/>
                </a:solidFill>
                <a:latin typeface="Intel Clear"/>
              </a:rPr>
              <a:t> , 2</a:t>
            </a:r>
            <a:br>
              <a:rPr lang="en-US" dirty="0">
                <a:solidFill>
                  <a:prstClr val="black"/>
                </a:solidFill>
                <a:latin typeface="Intel Clear"/>
              </a:rPr>
            </a:br>
            <a:endParaRPr lang="en-US" dirty="0">
              <a:solidFill>
                <a:prstClr val="black"/>
              </a:solidFill>
              <a:latin typeface="Intel Clear"/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317813" y="2219925"/>
            <a:ext cx="11328089" cy="4117377"/>
          </a:xfrm>
        </p:spPr>
        <p:txBody>
          <a:bodyPr>
            <a:norm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HeteroPluginPtr</a:t>
            </a:r>
            <a:r>
              <a:rPr lang="en-US" dirty="0">
                <a:latin typeface="Consolas" panose="020B0609020204030204" pitchFamily="49" charset="0"/>
              </a:rPr>
              <a:t> plugin(</a:t>
            </a:r>
            <a:r>
              <a:rPr lang="en-US" dirty="0" err="1">
                <a:latin typeface="Consolas" panose="020B0609020204030204" pitchFamily="49" charset="0"/>
              </a:rPr>
              <a:t>make_plugin_name</a:t>
            </a:r>
            <a:r>
              <a:rPr lang="en-US" dirty="0">
                <a:latin typeface="Consolas" panose="020B0609020204030204" pitchFamily="49" charset="0"/>
              </a:rPr>
              <a:t>("</a:t>
            </a:r>
            <a:r>
              <a:rPr lang="en-US" dirty="0" err="1">
                <a:solidFill>
                  <a:srgbClr val="00B0F0"/>
                </a:solidFill>
                <a:latin typeface="Consolas" panose="020B0609020204030204" pitchFamily="49" charset="0"/>
              </a:rPr>
              <a:t>HeteroPlugin</a:t>
            </a:r>
            <a:r>
              <a:rPr lang="en-US" dirty="0">
                <a:latin typeface="Consolas" panose="020B0609020204030204" pitchFamily="49" charset="0"/>
              </a:rPr>
              <a:t>"));</a:t>
            </a:r>
          </a:p>
          <a:p>
            <a:r>
              <a:rPr lang="en-US" dirty="0" err="1">
                <a:latin typeface="Consolas" panose="020B0609020204030204" pitchFamily="49" charset="0"/>
              </a:rPr>
              <a:t>CNNNetReader</a:t>
            </a:r>
            <a:r>
              <a:rPr lang="en-US" dirty="0">
                <a:latin typeface="Consolas" panose="020B0609020204030204" pitchFamily="49" charset="0"/>
              </a:rPr>
              <a:t> reader;</a:t>
            </a:r>
          </a:p>
          <a:p>
            <a:r>
              <a:rPr lang="en-US" dirty="0" err="1">
                <a:latin typeface="Consolas" panose="020B0609020204030204" pitchFamily="49" charset="0"/>
              </a:rPr>
              <a:t>reader.ReadNetwork</a:t>
            </a:r>
            <a:r>
              <a:rPr lang="en-US" dirty="0">
                <a:latin typeface="Consolas" panose="020B0609020204030204" pitchFamily="49" charset="0"/>
              </a:rPr>
              <a:t>(“Model.xml”);</a:t>
            </a:r>
          </a:p>
          <a:p>
            <a:r>
              <a:rPr lang="en-US" dirty="0" err="1">
                <a:latin typeface="Consolas" panose="020B0609020204030204" pitchFamily="49" charset="0"/>
              </a:rPr>
              <a:t>reader.ReadWeights</a:t>
            </a:r>
            <a:r>
              <a:rPr lang="en-US" dirty="0">
                <a:latin typeface="Consolas" panose="020B0609020204030204" pitchFamily="49" charset="0"/>
              </a:rPr>
              <a:t>(“</a:t>
            </a:r>
            <a:r>
              <a:rPr lang="en-US" dirty="0" err="1">
                <a:latin typeface="Consolas" panose="020B0609020204030204" pitchFamily="49" charset="0"/>
              </a:rPr>
              <a:t>Model.bin</a:t>
            </a:r>
            <a:r>
              <a:rPr lang="en-US" dirty="0">
                <a:latin typeface="Consolas" panose="020B0609020204030204" pitchFamily="49" charset="0"/>
              </a:rPr>
              <a:t>”);</a:t>
            </a:r>
          </a:p>
          <a:p>
            <a:r>
              <a:rPr lang="en-US" dirty="0" err="1">
                <a:latin typeface="Consolas" panose="020B0609020204030204" pitchFamily="49" charset="0"/>
              </a:rPr>
              <a:t>CNNNetwork</a:t>
            </a:r>
            <a:r>
              <a:rPr lang="en-US" dirty="0">
                <a:latin typeface="Consolas" panose="020B0609020204030204" pitchFamily="49" charset="0"/>
              </a:rPr>
              <a:t> network = </a:t>
            </a:r>
            <a:r>
              <a:rPr lang="en-US" dirty="0" err="1">
                <a:latin typeface="Consolas" panose="020B0609020204030204" pitchFamily="49" charset="0"/>
              </a:rPr>
              <a:t>reader.getNetwork</a:t>
            </a:r>
            <a:r>
              <a:rPr lang="en-US" dirty="0">
                <a:latin typeface="Consolas" panose="020B0609020204030204" pitchFamily="49" charset="0"/>
              </a:rPr>
              <a:t>();</a:t>
            </a:r>
          </a:p>
          <a:p>
            <a:r>
              <a:rPr lang="en-US" dirty="0">
                <a:latin typeface="Consolas" panose="020B0609020204030204" pitchFamily="49" charset="0"/>
              </a:rPr>
              <a:t>plugin-&gt;</a:t>
            </a:r>
            <a:r>
              <a:rPr lang="en-US" dirty="0" err="1">
                <a:latin typeface="Consolas" panose="020B0609020204030204" pitchFamily="49" charset="0"/>
              </a:rPr>
              <a:t>SetConfig</a:t>
            </a:r>
            <a:r>
              <a:rPr lang="en-US" dirty="0">
                <a:latin typeface="Consolas" panose="020B0609020204030204" pitchFamily="49" charset="0"/>
              </a:rPr>
              <a:t>({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{ "TARGET_FALLBACK", “FPGA,CPU"} </a:t>
            </a:r>
            <a:r>
              <a:rPr lang="en-US" dirty="0">
                <a:latin typeface="Consolas" panose="020B0609020204030204" pitchFamily="49" charset="0"/>
              </a:rPr>
              <a:t>}, &amp;response);</a:t>
            </a:r>
          </a:p>
          <a:p>
            <a:r>
              <a:rPr lang="en-US" dirty="0">
                <a:latin typeface="Consolas" panose="020B0609020204030204" pitchFamily="49" charset="0"/>
              </a:rPr>
              <a:t>plugin-&gt;</a:t>
            </a:r>
            <a:r>
              <a:rPr lang="en-US" dirty="0" err="1">
                <a:latin typeface="Consolas" panose="020B0609020204030204" pitchFamily="49" charset="0"/>
              </a:rPr>
              <a:t>LoadNetwork</a:t>
            </a:r>
            <a:r>
              <a:rPr lang="en-US" dirty="0">
                <a:latin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</a:rPr>
              <a:t>exeNetwork</a:t>
            </a:r>
            <a:r>
              <a:rPr lang="en-US" dirty="0">
                <a:latin typeface="Consolas" panose="020B0609020204030204" pitchFamily="49" charset="0"/>
              </a:rPr>
              <a:t>, network,{}, &amp;response);</a:t>
            </a:r>
          </a:p>
          <a:p>
            <a:endParaRPr 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516321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Title 3"/>
          <p:cNvSpPr txBox="1">
            <a:spLocks/>
          </p:cNvSpPr>
          <p:nvPr/>
        </p:nvSpPr>
        <p:spPr bwMode="auto">
          <a:xfrm>
            <a:off x="873549" y="2885256"/>
            <a:ext cx="9546532" cy="6773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67921" tIns="33960" rIns="67921" bIns="3396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ct val="75000"/>
              </a:lnSpc>
              <a:spcBef>
                <a:spcPct val="0"/>
              </a:spcBef>
              <a:spcAft>
                <a:spcPct val="0"/>
              </a:spcAft>
              <a:defRPr sz="8178">
                <a:solidFill>
                  <a:schemeClr val="tx1">
                    <a:alpha val="8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73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Neo Sans Intel Medium" pitchFamily="34" charset="0"/>
                <a:cs typeface="Arial" charset="0"/>
              </a:defRPr>
            </a:lvl2pPr>
            <a:lvl3pPr algn="ctr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73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Neo Sans Intel Medium" pitchFamily="34" charset="0"/>
                <a:cs typeface="Arial" charset="0"/>
              </a:defRPr>
            </a:lvl3pPr>
            <a:lvl4pPr algn="ctr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73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Neo Sans Intel Medium" pitchFamily="34" charset="0"/>
                <a:cs typeface="Arial" charset="0"/>
              </a:defRPr>
            </a:lvl4pPr>
            <a:lvl5pPr algn="ctr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73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Neo Sans Intel Medium" pitchFamily="34" charset="0"/>
                <a:cs typeface="Arial" charset="0"/>
              </a:defRPr>
            </a:lvl5pPr>
            <a:lvl6pPr marL="67738" algn="ctr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73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Neo Sans Intel Medium" pitchFamily="34" charset="0"/>
                <a:cs typeface="Arial" charset="0"/>
              </a:defRPr>
            </a:lvl6pPr>
            <a:lvl7pPr marL="135474" algn="ctr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73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Neo Sans Intel Medium" pitchFamily="34" charset="0"/>
                <a:cs typeface="Arial" charset="0"/>
              </a:defRPr>
            </a:lvl7pPr>
            <a:lvl8pPr marL="203211" algn="ctr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73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Neo Sans Intel Medium" pitchFamily="34" charset="0"/>
                <a:cs typeface="Arial" charset="0"/>
              </a:defRPr>
            </a:lvl8pPr>
            <a:lvl9pPr marL="270949" algn="ctr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73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Neo Sans Intel Medium" pitchFamily="34" charset="0"/>
                <a:cs typeface="Arial" charset="0"/>
              </a:defRPr>
            </a:lvl9pPr>
          </a:lstStyle>
          <a:p>
            <a:pPr marL="0" marR="0" lvl="0" indent="0" algn="l" defTabSz="774538" rtl="0" eaLnBrk="1" fontAlgn="base" latinLnBrk="0" hangingPunct="1">
              <a:lnSpc>
                <a:spcPct val="6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8800" kern="0" dirty="0">
                <a:solidFill>
                  <a:prstClr val="white"/>
                </a:solidFill>
                <a:effectLst>
                  <a:outerShdw blurRad="431800" algn="ctr" rotWithShape="0">
                    <a:prstClr val="black"/>
                  </a:outerShdw>
                </a:effectLst>
                <a:latin typeface="Intel Clear Pro"/>
              </a:rPr>
              <a:t>Intel </a:t>
            </a:r>
            <a:r>
              <a:rPr lang="en-US" sz="8800" kern="0" dirty="0" err="1">
                <a:solidFill>
                  <a:prstClr val="white"/>
                </a:solidFill>
                <a:effectLst>
                  <a:outerShdw blurRad="431800" algn="ctr" rotWithShape="0">
                    <a:prstClr val="black"/>
                  </a:outerShdw>
                </a:effectLst>
                <a:latin typeface="Intel Clear Pro"/>
              </a:rPr>
              <a:t>movidius</a:t>
            </a:r>
            <a:r>
              <a:rPr lang="en-US" sz="8800" kern="0" dirty="0">
                <a:solidFill>
                  <a:prstClr val="white"/>
                </a:solidFill>
                <a:effectLst>
                  <a:outerShdw blurRad="431800" algn="ctr" rotWithShape="0">
                    <a:prstClr val="black"/>
                  </a:outerShdw>
                </a:effectLst>
                <a:latin typeface="Intel Clear Pro"/>
              </a:rPr>
              <a:t> neural compute stick</a:t>
            </a:r>
            <a:endParaRPr kumimoji="0" lang="en-US" sz="11500" b="0" i="0" u="none" strike="noStrike" kern="0" cap="none" spc="0" normalizeH="0" baseline="0" noProof="0" dirty="0">
              <a:ln>
                <a:noFill/>
              </a:ln>
              <a:solidFill>
                <a:srgbClr val="F3D54E"/>
              </a:solidFill>
              <a:effectLst>
                <a:outerShdw blurRad="431800" algn="ctr" rotWithShape="0">
                  <a:prstClr val="black"/>
                </a:outerShdw>
              </a:effectLst>
              <a:uLnTx/>
              <a:uFillTx/>
              <a:latin typeface="Intel Clear Pro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150379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07484" y="411797"/>
            <a:ext cx="10972800" cy="1404872"/>
          </a:xfrm>
        </p:spPr>
        <p:txBody>
          <a:bodyPr/>
          <a:lstStyle/>
          <a:p>
            <a:r>
              <a:rPr lang="en-US" dirty="0"/>
              <a:t>Intel® </a:t>
            </a:r>
            <a:r>
              <a:rPr lang="en-US" dirty="0" err="1"/>
              <a:t>Movidius</a:t>
            </a:r>
            <a:r>
              <a:rPr lang="en-US" dirty="0"/>
              <a:t>™ Myriad™ 2 Hardware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6" name="Picture 2" descr="https://cache.movidius.com/images/remote/http_cache.movidius.com/images/remote/http_movidius-uploads.s3.amazonaws.com/1441790258-vision-processing-uni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866" y="2074011"/>
            <a:ext cx="4356493" cy="3675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5989" y="2805760"/>
            <a:ext cx="4778631" cy="268137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8830" y="1876538"/>
            <a:ext cx="2075055" cy="4249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255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647312" y="1425073"/>
            <a:ext cx="10574168" cy="500744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457200" rtl="0" eaLnBrk="1" latinLnBrk="0" hangingPunct="1">
              <a:spcBef>
                <a:spcPts val="1200"/>
              </a:spcBef>
              <a:spcAft>
                <a:spcPts val="0"/>
              </a:spcAft>
              <a:buFont typeface="Wingdings" panose="05000000000000000000" pitchFamily="2" charset="2"/>
              <a:buNone/>
              <a:defRPr sz="1800" b="0" kern="1200">
                <a:solidFill>
                  <a:srgbClr val="0071C5"/>
                </a:solidFill>
                <a:latin typeface="+mn-lt"/>
                <a:ea typeface="+mn-ea"/>
                <a:cs typeface="Intel Clear" panose="020B0604020203020204" pitchFamily="34" charset="0"/>
              </a:defRPr>
            </a:lvl1pPr>
            <a:lvl2pPr marL="225425" indent="-225425" algn="l" defTabSz="457200" rtl="0" eaLnBrk="1" latinLnBrk="0" hangingPunct="1">
              <a:spcBef>
                <a:spcPts val="1200"/>
              </a:spcBef>
              <a:buFont typeface="Wingdings" charset="2"/>
              <a:buChar char="§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Intel Clear" panose="020B0604020203020204" pitchFamily="34" charset="0"/>
              </a:defRPr>
            </a:lvl2pPr>
            <a:lvl3pPr marL="571500" indent="-228600" algn="l" defTabSz="457200" rtl="0" eaLnBrk="1" latinLnBrk="0" hangingPunct="1">
              <a:spcBef>
                <a:spcPts val="800"/>
              </a:spcBef>
              <a:buFont typeface="Intel Clear" panose="020B0604020203020204" pitchFamily="34" charset="0"/>
              <a:buChar char="–"/>
              <a:defRPr sz="1600" kern="1200">
                <a:solidFill>
                  <a:schemeClr val="tx2"/>
                </a:solidFill>
                <a:latin typeface="+mn-lt"/>
                <a:ea typeface="+mn-ea"/>
                <a:cs typeface="Intel Clear" panose="020B0604020203020204" pitchFamily="34" charset="0"/>
              </a:defRPr>
            </a:lvl3pPr>
            <a:lvl4pPr marL="969963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chemeClr val="tx2"/>
                </a:solidFill>
                <a:latin typeface="+mn-lt"/>
                <a:ea typeface="+mn-ea"/>
                <a:cs typeface="Intel Clear" panose="020B0604020203020204" pitchFamily="34" charset="0"/>
              </a:defRPr>
            </a:lvl4pPr>
            <a:lvl5pPr marL="1319213" indent="-228600" algn="l" defTabSz="457200" rtl="0" eaLnBrk="1" latinLnBrk="0" hangingPunct="1">
              <a:spcBef>
                <a:spcPct val="20000"/>
              </a:spcBef>
              <a:buFont typeface="Intel Clear" panose="020B0604020203020204" pitchFamily="34" charset="0"/>
              <a:buChar char="–"/>
              <a:defRPr sz="1400" kern="1200">
                <a:solidFill>
                  <a:schemeClr val="tx2"/>
                </a:solidFill>
                <a:latin typeface="+mn-lt"/>
                <a:ea typeface="+mn-ea"/>
                <a:cs typeface="Intel Clear" panose="020B0604020203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There are many types of deep learning networks, choose the one you need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The complexity of the problem (data set) will dictate the network structure</a:t>
            </a:r>
          </a:p>
          <a:p>
            <a:pPr lvl="1"/>
            <a:r>
              <a:rPr lang="en-US" sz="2000" dirty="0"/>
              <a:t>The more complex the problem, the more ‘features’ will be required, the deeper the network.</a:t>
            </a:r>
          </a:p>
        </p:txBody>
      </p:sp>
      <p:pic>
        <p:nvPicPr>
          <p:cNvPr id="11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2313" y="2245522"/>
            <a:ext cx="7274604" cy="1502364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1053850" y="56077"/>
            <a:ext cx="10084301" cy="1033372"/>
            <a:chOff x="2107699" y="0"/>
            <a:chExt cx="10084301" cy="1033372"/>
          </a:xfrm>
        </p:grpSpPr>
        <p:sp>
          <p:nvSpPr>
            <p:cNvPr id="13" name="TextBox 12"/>
            <p:cNvSpPr txBox="1"/>
            <p:nvPr/>
          </p:nvSpPr>
          <p:spPr>
            <a:xfrm>
              <a:off x="2107699" y="168719"/>
              <a:ext cx="616547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>
                  <a:solidFill>
                    <a:srgbClr val="0070C0"/>
                  </a:solidFill>
                </a:rPr>
                <a:t>Inference on an edge system</a:t>
              </a:r>
            </a:p>
          </p:txBody>
        </p:sp>
        <p:pic>
          <p:nvPicPr>
            <p:cNvPr id="14" name="Picture 2" descr="Image result for inference edge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29816" y="1086"/>
              <a:ext cx="3262184" cy="10322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Rectangle 14"/>
            <p:cNvSpPr/>
            <p:nvPr/>
          </p:nvSpPr>
          <p:spPr bwMode="auto">
            <a:xfrm>
              <a:off x="8929816" y="0"/>
              <a:ext cx="1209371" cy="1033372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82483" tIns="91260" rIns="182483" bIns="91260" numCol="1" rtlCol="0" anchor="t" anchorCtr="1" compatLnSpc="1">
              <a:prstTxWarp prst="textNoShape">
                <a:avLst/>
              </a:prstTxWarp>
              <a:noAutofit/>
            </a:bodyPr>
            <a:lstStyle/>
            <a:p>
              <a:pPr algn="ctr" defTabSz="1826225" fontAlgn="base">
                <a:lnSpc>
                  <a:spcPct val="95000"/>
                </a:lnSpc>
                <a:spcBef>
                  <a:spcPct val="30000"/>
                </a:spcBef>
                <a:spcAft>
                  <a:spcPct val="0"/>
                </a:spcAft>
                <a:buClr>
                  <a:prstClr val="white"/>
                </a:buClr>
              </a:pPr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  <a:cs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316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Title 3"/>
          <p:cNvSpPr txBox="1">
            <a:spLocks/>
          </p:cNvSpPr>
          <p:nvPr/>
        </p:nvSpPr>
        <p:spPr bwMode="auto">
          <a:xfrm>
            <a:off x="873549" y="2885256"/>
            <a:ext cx="9546532" cy="6773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67921" tIns="33960" rIns="67921" bIns="3396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ct val="75000"/>
              </a:lnSpc>
              <a:spcBef>
                <a:spcPct val="0"/>
              </a:spcBef>
              <a:spcAft>
                <a:spcPct val="0"/>
              </a:spcAft>
              <a:defRPr sz="8178">
                <a:solidFill>
                  <a:schemeClr val="tx1">
                    <a:alpha val="8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73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Neo Sans Intel Medium" pitchFamily="34" charset="0"/>
                <a:cs typeface="Arial" charset="0"/>
              </a:defRPr>
            </a:lvl2pPr>
            <a:lvl3pPr algn="ctr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73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Neo Sans Intel Medium" pitchFamily="34" charset="0"/>
                <a:cs typeface="Arial" charset="0"/>
              </a:defRPr>
            </a:lvl3pPr>
            <a:lvl4pPr algn="ctr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73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Neo Sans Intel Medium" pitchFamily="34" charset="0"/>
                <a:cs typeface="Arial" charset="0"/>
              </a:defRPr>
            </a:lvl4pPr>
            <a:lvl5pPr algn="ctr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73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Neo Sans Intel Medium" pitchFamily="34" charset="0"/>
                <a:cs typeface="Arial" charset="0"/>
              </a:defRPr>
            </a:lvl5pPr>
            <a:lvl6pPr marL="67738" algn="ctr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73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Neo Sans Intel Medium" pitchFamily="34" charset="0"/>
                <a:cs typeface="Arial" charset="0"/>
              </a:defRPr>
            </a:lvl6pPr>
            <a:lvl7pPr marL="135474" algn="ctr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73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Neo Sans Intel Medium" pitchFamily="34" charset="0"/>
                <a:cs typeface="Arial" charset="0"/>
              </a:defRPr>
            </a:lvl7pPr>
            <a:lvl8pPr marL="203211" algn="ctr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73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Neo Sans Intel Medium" pitchFamily="34" charset="0"/>
                <a:cs typeface="Arial" charset="0"/>
              </a:defRPr>
            </a:lvl8pPr>
            <a:lvl9pPr marL="270949" algn="ctr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73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Neo Sans Intel Medium" pitchFamily="34" charset="0"/>
                <a:cs typeface="Arial" charset="0"/>
              </a:defRPr>
            </a:lvl9pPr>
          </a:lstStyle>
          <a:p>
            <a:pPr marL="0" marR="0" lvl="0" indent="0" algn="l" defTabSz="774538" rtl="0" eaLnBrk="1" fontAlgn="base" latinLnBrk="0" hangingPunct="1">
              <a:lnSpc>
                <a:spcPct val="6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431800" algn="ctr" rotWithShape="0">
                    <a:prstClr val="black"/>
                  </a:outerShdw>
                </a:effectLst>
                <a:uLnTx/>
                <a:uFillTx/>
                <a:latin typeface="Intel Clear Pro"/>
                <a:ea typeface="+mj-ea"/>
                <a:cs typeface="+mj-cs"/>
              </a:rPr>
              <a:t>Hands on example</a:t>
            </a:r>
            <a:endParaRPr kumimoji="0" lang="en-US" sz="11500" b="0" i="0" u="none" strike="noStrike" kern="0" cap="none" spc="0" normalizeH="0" baseline="0" noProof="0" dirty="0">
              <a:ln>
                <a:noFill/>
              </a:ln>
              <a:solidFill>
                <a:srgbClr val="F3D54E"/>
              </a:solidFill>
              <a:effectLst>
                <a:outerShdw blurRad="431800" algn="ctr" rotWithShape="0">
                  <a:prstClr val="black"/>
                </a:outerShdw>
              </a:effectLst>
              <a:uLnTx/>
              <a:uFillTx/>
              <a:latin typeface="Intel Clear Pro"/>
              <a:ea typeface="+mj-ea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20F30F3-7A56-124B-BB80-A344506D737A}"/>
              </a:ext>
            </a:extLst>
          </p:cNvPr>
          <p:cNvSpPr txBox="1"/>
          <p:nvPr/>
        </p:nvSpPr>
        <p:spPr>
          <a:xfrm>
            <a:off x="1011382" y="3796145"/>
            <a:ext cx="803563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chemeClr val="accent4">
                    <a:lumMod val="60000"/>
                    <a:lumOff val="40000"/>
                  </a:schemeClr>
                </a:solidFill>
                <a:latin typeface="Intel Clear Pro" panose="020B0804020202060201" pitchFamily="34" charset="77"/>
                <a:ea typeface="Intel Clear Pro" panose="020B0804020202060201" pitchFamily="34" charset="77"/>
                <a:cs typeface="Intel Clear Pro" panose="020B0804020202060201" pitchFamily="34" charset="77"/>
              </a:rPr>
              <a:t>Car detection </a:t>
            </a:r>
          </a:p>
        </p:txBody>
      </p:sp>
    </p:spTree>
    <p:extLst>
      <p:ext uri="{BB962C8B-B14F-4D97-AF65-F5344CB8AC3E}">
        <p14:creationId xmlns:p14="http://schemas.microsoft.com/office/powerpoint/2010/main" val="876139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377">
              <a:defRPr/>
            </a:pPr>
            <a:fld id="{EE2556C5-CE8C-6547-B838-EA80C61A4AF7}" type="slidenum">
              <a:rPr lang="en-US">
                <a:solidFill>
                  <a:prstClr val="white"/>
                </a:solidFill>
                <a:latin typeface="Intel Clear"/>
              </a:rPr>
              <a:pPr defTabSz="914377">
                <a:defRPr/>
              </a:pPr>
              <a:t>41</a:t>
            </a:fld>
            <a:endParaRPr lang="en-US" dirty="0">
              <a:solidFill>
                <a:prstClr val="white"/>
              </a:solidFill>
              <a:latin typeface="Intel Clear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013543" y="1272621"/>
            <a:ext cx="34179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>
              <a:defRPr/>
            </a:pPr>
            <a:r>
              <a:rPr lang="en-US" dirty="0">
                <a:solidFill>
                  <a:srgbClr val="003C71"/>
                </a:solidFill>
                <a:latin typeface="Intel Clear"/>
              </a:rPr>
              <a:t>Define input “data” dimensions</a:t>
            </a:r>
          </a:p>
          <a:p>
            <a:pPr defTabSz="914377">
              <a:defRPr/>
            </a:pPr>
            <a:r>
              <a:rPr lang="en-US" dirty="0">
                <a:solidFill>
                  <a:srgbClr val="003C71"/>
                </a:solidFill>
                <a:latin typeface="Intel Clear"/>
              </a:rPr>
              <a:t>300x300, RGB</a:t>
            </a:r>
          </a:p>
        </p:txBody>
      </p:sp>
      <p:sp>
        <p:nvSpPr>
          <p:cNvPr id="8" name="Cube 7"/>
          <p:cNvSpPr/>
          <p:nvPr/>
        </p:nvSpPr>
        <p:spPr>
          <a:xfrm>
            <a:off x="5180454" y="2284897"/>
            <a:ext cx="2969444" cy="2505843"/>
          </a:xfrm>
          <a:prstGeom prst="cube">
            <a:avLst/>
          </a:prstGeom>
          <a:solidFill>
            <a:schemeClr val="accent1"/>
          </a:solidFill>
          <a:ln>
            <a:noFill/>
          </a:ln>
          <a:scene3d>
            <a:camera prst="isometricLeftDown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endParaRPr lang="en-US">
              <a:solidFill>
                <a:prstClr val="white"/>
              </a:solidFill>
              <a:latin typeface="Intel Clear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785514" y="5162855"/>
            <a:ext cx="841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377">
              <a:defRPr/>
            </a:pPr>
            <a:r>
              <a:rPr lang="en-US" dirty="0">
                <a:solidFill>
                  <a:srgbClr val="003C71"/>
                </a:solidFill>
                <a:latin typeface="Intel Clear"/>
              </a:rPr>
              <a:t>“Data”</a:t>
            </a:r>
          </a:p>
        </p:txBody>
      </p:sp>
      <p:sp>
        <p:nvSpPr>
          <p:cNvPr id="11" name="TextBox 10"/>
          <p:cNvSpPr txBox="1"/>
          <p:nvPr/>
        </p:nvSpPr>
        <p:spPr>
          <a:xfrm rot="1654705">
            <a:off x="5881517" y="4303908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>
              <a:defRPr/>
            </a:pPr>
            <a:r>
              <a:rPr lang="en-US" dirty="0">
                <a:solidFill>
                  <a:srgbClr val="003C71"/>
                </a:solidFill>
                <a:latin typeface="Intel Clear"/>
              </a:rPr>
              <a:t>300</a:t>
            </a:r>
          </a:p>
        </p:txBody>
      </p:sp>
      <p:sp>
        <p:nvSpPr>
          <p:cNvPr id="12" name="TextBox 11"/>
          <p:cNvSpPr txBox="1"/>
          <p:nvPr/>
        </p:nvSpPr>
        <p:spPr>
          <a:xfrm rot="19466254">
            <a:off x="7488051" y="4734178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>
              <a:defRPr/>
            </a:pPr>
            <a:r>
              <a:rPr lang="en-US" dirty="0">
                <a:solidFill>
                  <a:srgbClr val="003C71"/>
                </a:solidFill>
                <a:latin typeface="Intel Clear"/>
              </a:rPr>
              <a:t>3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052590" y="2903449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>
              <a:defRPr/>
            </a:pPr>
            <a:r>
              <a:rPr lang="en-US" dirty="0">
                <a:solidFill>
                  <a:srgbClr val="003C71"/>
                </a:solidFill>
                <a:latin typeface="Intel Clear"/>
              </a:rPr>
              <a:t>300</a:t>
            </a:r>
          </a:p>
        </p:txBody>
      </p:sp>
      <p:sp>
        <p:nvSpPr>
          <p:cNvPr id="17" name="Title 2"/>
          <p:cNvSpPr>
            <a:spLocks noGrp="1"/>
          </p:cNvSpPr>
          <p:nvPr>
            <p:ph type="title"/>
          </p:nvPr>
        </p:nvSpPr>
        <p:spPr>
          <a:xfrm>
            <a:off x="4033158" y="58498"/>
            <a:ext cx="8065925" cy="370679"/>
          </a:xfrm>
        </p:spPr>
        <p:txBody>
          <a:bodyPr/>
          <a:lstStyle/>
          <a:p>
            <a:r>
              <a:rPr lang="en-US" sz="2000" dirty="0"/>
              <a:t>SSD_GoogleNetV2_caffe/</a:t>
            </a:r>
            <a:r>
              <a:rPr lang="en-US" sz="2400" dirty="0"/>
              <a:t>SSD_GoogleNetV2_Deploy.</a:t>
            </a:r>
            <a:r>
              <a:rPr lang="en-US" sz="2400" dirty="0">
                <a:solidFill>
                  <a:srgbClr val="FF0000"/>
                </a:solidFill>
              </a:rPr>
              <a:t>prototxt</a:t>
            </a:r>
            <a:endParaRPr lang="en-US" sz="2400" dirty="0"/>
          </a:p>
        </p:txBody>
      </p:sp>
      <p:sp>
        <p:nvSpPr>
          <p:cNvPr id="20" name="Content Placeholder 3"/>
          <p:cNvSpPr>
            <a:spLocks noGrp="1"/>
          </p:cNvSpPr>
          <p:nvPr>
            <p:ph sz="quarter" idx="13"/>
          </p:nvPr>
        </p:nvSpPr>
        <p:spPr>
          <a:xfrm>
            <a:off x="553776" y="421515"/>
            <a:ext cx="3657600" cy="6421211"/>
          </a:xfrm>
        </p:spPr>
        <p:txBody>
          <a:bodyPr/>
          <a:lstStyle/>
          <a:p>
            <a:pPr defTabSz="914377">
              <a:spcBef>
                <a:spcPts val="0"/>
              </a:spcBef>
            </a:pP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name: "SSD_300x300"</a:t>
            </a:r>
          </a:p>
          <a:p>
            <a:pPr defTabSz="914377">
              <a:spcBef>
                <a:spcPts val="0"/>
              </a:spcBef>
            </a:pPr>
            <a:r>
              <a:rPr lang="en-US" sz="1800" dirty="0">
                <a:solidFill>
                  <a:srgbClr val="FF0000"/>
                </a:solidFill>
                <a:latin typeface="Calibri" panose="020F0502020204030204"/>
              </a:rPr>
              <a:t>input: "data"</a:t>
            </a:r>
          </a:p>
          <a:p>
            <a:pPr defTabSz="914377">
              <a:spcBef>
                <a:spcPts val="0"/>
              </a:spcBef>
            </a:pPr>
            <a:r>
              <a:rPr lang="en-US" sz="1800" dirty="0" err="1">
                <a:solidFill>
                  <a:srgbClr val="FF0000"/>
                </a:solidFill>
                <a:latin typeface="Calibri" panose="020F0502020204030204"/>
              </a:rPr>
              <a:t>input_shape</a:t>
            </a:r>
            <a:r>
              <a:rPr lang="en-US" sz="1800" dirty="0">
                <a:solidFill>
                  <a:srgbClr val="FF0000"/>
                </a:solidFill>
                <a:latin typeface="Calibri" panose="020F0502020204030204"/>
              </a:rPr>
              <a:t> {</a:t>
            </a:r>
          </a:p>
          <a:p>
            <a:pPr defTabSz="914377">
              <a:spcBef>
                <a:spcPts val="0"/>
              </a:spcBef>
            </a:pPr>
            <a:r>
              <a:rPr lang="en-US" sz="1800" dirty="0">
                <a:solidFill>
                  <a:srgbClr val="FF0000"/>
                </a:solidFill>
                <a:latin typeface="Calibri" panose="020F0502020204030204"/>
              </a:rPr>
              <a:t>  dim: 1</a:t>
            </a:r>
          </a:p>
          <a:p>
            <a:pPr defTabSz="914377">
              <a:spcBef>
                <a:spcPts val="0"/>
              </a:spcBef>
            </a:pPr>
            <a:r>
              <a:rPr lang="en-US" sz="1800" dirty="0">
                <a:solidFill>
                  <a:srgbClr val="FF0000"/>
                </a:solidFill>
                <a:latin typeface="Calibri" panose="020F0502020204030204"/>
              </a:rPr>
              <a:t>  dim: 3</a:t>
            </a:r>
          </a:p>
          <a:p>
            <a:pPr defTabSz="914377">
              <a:spcBef>
                <a:spcPts val="0"/>
              </a:spcBef>
            </a:pPr>
            <a:r>
              <a:rPr lang="en-US" sz="1800" dirty="0">
                <a:solidFill>
                  <a:srgbClr val="FF0000"/>
                </a:solidFill>
                <a:latin typeface="Calibri" panose="020F0502020204030204"/>
              </a:rPr>
              <a:t>  dim: 300</a:t>
            </a:r>
          </a:p>
          <a:p>
            <a:pPr defTabSz="914377">
              <a:spcBef>
                <a:spcPts val="0"/>
              </a:spcBef>
            </a:pPr>
            <a:r>
              <a:rPr lang="en-US" sz="1800" dirty="0">
                <a:solidFill>
                  <a:srgbClr val="FF0000"/>
                </a:solidFill>
                <a:latin typeface="Calibri" panose="020F0502020204030204"/>
              </a:rPr>
              <a:t>  dim: 300</a:t>
            </a:r>
          </a:p>
          <a:p>
            <a:pPr defTabSz="914377">
              <a:spcBef>
                <a:spcPts val="0"/>
              </a:spcBef>
            </a:pPr>
            <a:r>
              <a:rPr lang="en-US" sz="1800" dirty="0">
                <a:solidFill>
                  <a:srgbClr val="FF0000"/>
                </a:solidFill>
                <a:latin typeface="Calibri" panose="020F0502020204030204"/>
              </a:rPr>
              <a:t>}</a:t>
            </a:r>
          </a:p>
          <a:p>
            <a:pPr defTabSz="914377">
              <a:spcBef>
                <a:spcPts val="0"/>
              </a:spcBef>
            </a:pP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layer {</a:t>
            </a:r>
          </a:p>
          <a:p>
            <a:pPr defTabSz="914377">
              <a:spcBef>
                <a:spcPts val="0"/>
              </a:spcBef>
            </a:pP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 bottom: "data"</a:t>
            </a:r>
          </a:p>
          <a:p>
            <a:pPr defTabSz="914377">
              <a:spcBef>
                <a:spcPts val="0"/>
              </a:spcBef>
            </a:pP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  top: "conv1/7x7_s2"</a:t>
            </a:r>
          </a:p>
          <a:p>
            <a:pPr defTabSz="914377">
              <a:spcBef>
                <a:spcPts val="0"/>
              </a:spcBef>
            </a:pP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  name: "conv1/7x7_s2"</a:t>
            </a:r>
          </a:p>
          <a:p>
            <a:pPr defTabSz="914377">
              <a:spcBef>
                <a:spcPts val="0"/>
              </a:spcBef>
            </a:pP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  type: "Convolution"</a:t>
            </a:r>
          </a:p>
          <a:p>
            <a:pPr defTabSz="914377">
              <a:spcBef>
                <a:spcPts val="0"/>
              </a:spcBef>
            </a:pP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  </a:t>
            </a:r>
            <a:r>
              <a:rPr lang="en-US" sz="1400" dirty="0" err="1">
                <a:solidFill>
                  <a:prstClr val="black"/>
                </a:solidFill>
                <a:latin typeface="Calibri" panose="020F0502020204030204"/>
              </a:rPr>
              <a:t>convolution_param</a:t>
            </a:r>
            <a:r>
              <a:rPr lang="en-US" sz="1400" dirty="0">
                <a:solidFill>
                  <a:prstClr val="black"/>
                </a:solidFill>
                <a:latin typeface="Calibri" panose="020F0502020204030204"/>
              </a:rPr>
              <a:t> { </a:t>
            </a:r>
            <a:r>
              <a:rPr lang="en-US" sz="1400" dirty="0" err="1">
                <a:solidFill>
                  <a:prstClr val="black"/>
                </a:solidFill>
                <a:latin typeface="Calibri" panose="020F0502020204030204"/>
              </a:rPr>
              <a:t>num_output</a:t>
            </a:r>
            <a:r>
              <a:rPr lang="en-US" sz="1400" dirty="0">
                <a:solidFill>
                  <a:prstClr val="black"/>
                </a:solidFill>
                <a:latin typeface="Calibri" panose="020F0502020204030204"/>
              </a:rPr>
              <a:t>: 64  pad: 3 }</a:t>
            </a:r>
          </a:p>
          <a:p>
            <a:pPr defTabSz="914377">
              <a:spcBef>
                <a:spcPts val="0"/>
              </a:spcBef>
            </a:pP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}</a:t>
            </a:r>
          </a:p>
          <a:p>
            <a:pPr defTabSz="914377">
              <a:spcBef>
                <a:spcPts val="0"/>
              </a:spcBef>
            </a:pP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layer {</a:t>
            </a:r>
          </a:p>
          <a:p>
            <a:pPr defTabSz="914377">
              <a:spcBef>
                <a:spcPts val="0"/>
              </a:spcBef>
            </a:pP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  bottom: "conv1/7x7_s2"</a:t>
            </a:r>
          </a:p>
          <a:p>
            <a:pPr defTabSz="914377">
              <a:spcBef>
                <a:spcPts val="0"/>
              </a:spcBef>
            </a:pP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  name: "conv1/7x7_s2/</a:t>
            </a:r>
            <a:r>
              <a:rPr lang="en-US" sz="1800" dirty="0" err="1">
                <a:solidFill>
                  <a:prstClr val="black"/>
                </a:solidFill>
                <a:latin typeface="Calibri" panose="020F0502020204030204"/>
              </a:rPr>
              <a:t>bn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"</a:t>
            </a:r>
          </a:p>
          <a:p>
            <a:pPr defTabSz="914377">
              <a:spcBef>
                <a:spcPts val="0"/>
              </a:spcBef>
            </a:pP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  top: "conv1/7x7_s2/</a:t>
            </a:r>
            <a:r>
              <a:rPr lang="en-US" sz="1800" dirty="0" err="1">
                <a:solidFill>
                  <a:prstClr val="black"/>
                </a:solidFill>
                <a:latin typeface="Calibri" panose="020F0502020204030204"/>
              </a:rPr>
              <a:t>bn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"</a:t>
            </a:r>
          </a:p>
          <a:p>
            <a:pPr defTabSz="914377">
              <a:spcBef>
                <a:spcPts val="0"/>
              </a:spcBef>
            </a:pP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  type: "</a:t>
            </a:r>
            <a:r>
              <a:rPr lang="en-US" sz="1800" dirty="0" err="1">
                <a:solidFill>
                  <a:prstClr val="black"/>
                </a:solidFill>
                <a:latin typeface="Calibri" panose="020F0502020204030204"/>
              </a:rPr>
              <a:t>BatchNorm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"</a:t>
            </a:r>
          </a:p>
          <a:p>
            <a:pPr defTabSz="914377">
              <a:spcBef>
                <a:spcPts val="0"/>
              </a:spcBef>
            </a:pP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764050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ube 13"/>
          <p:cNvSpPr/>
          <p:nvPr/>
        </p:nvSpPr>
        <p:spPr>
          <a:xfrm>
            <a:off x="8281119" y="2384000"/>
            <a:ext cx="2412885" cy="2166067"/>
          </a:xfrm>
          <a:prstGeom prst="cube">
            <a:avLst/>
          </a:prstGeom>
          <a:solidFill>
            <a:srgbClr val="00B050"/>
          </a:solidFill>
          <a:ln>
            <a:noFill/>
          </a:ln>
          <a:scene3d>
            <a:camera prst="isometricLeftDown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endParaRPr lang="en-US">
              <a:solidFill>
                <a:prstClr val="white"/>
              </a:solidFill>
              <a:latin typeface="Intel Clear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377">
              <a:defRPr/>
            </a:pPr>
            <a:fld id="{EE2556C5-CE8C-6547-B838-EA80C61A4AF7}" type="slidenum">
              <a:rPr lang="en-US">
                <a:solidFill>
                  <a:prstClr val="white"/>
                </a:solidFill>
                <a:latin typeface="Intel Clear"/>
              </a:rPr>
              <a:pPr defTabSz="914377">
                <a:defRPr/>
              </a:pPr>
              <a:t>42</a:t>
            </a:fld>
            <a:endParaRPr lang="en-US" dirty="0">
              <a:solidFill>
                <a:prstClr val="white"/>
              </a:solidFill>
              <a:latin typeface="Intel Clear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433354" y="1206533"/>
            <a:ext cx="2871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>
              <a:defRPr/>
            </a:pPr>
            <a:r>
              <a:rPr lang="en-US" dirty="0">
                <a:solidFill>
                  <a:srgbClr val="003C71"/>
                </a:solidFill>
                <a:latin typeface="Intel Clear"/>
              </a:rPr>
              <a:t>First Layer.. A convolution</a:t>
            </a:r>
          </a:p>
        </p:txBody>
      </p:sp>
      <p:sp>
        <p:nvSpPr>
          <p:cNvPr id="8" name="Cube 7"/>
          <p:cNvSpPr/>
          <p:nvPr/>
        </p:nvSpPr>
        <p:spPr>
          <a:xfrm>
            <a:off x="6446910" y="2346389"/>
            <a:ext cx="2969444" cy="2505843"/>
          </a:xfrm>
          <a:prstGeom prst="cube">
            <a:avLst/>
          </a:prstGeom>
          <a:solidFill>
            <a:schemeClr val="accent1"/>
          </a:solidFill>
          <a:ln>
            <a:noFill/>
          </a:ln>
          <a:scene3d>
            <a:camera prst="isometricLeftDown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endParaRPr lang="en-US">
              <a:solidFill>
                <a:prstClr val="white"/>
              </a:solidFill>
              <a:latin typeface="Intel Clear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341341" y="4818648"/>
            <a:ext cx="1838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>
              <a:defRPr/>
            </a:pPr>
            <a:r>
              <a:rPr lang="en-US" dirty="0">
                <a:solidFill>
                  <a:srgbClr val="003C71"/>
                </a:solidFill>
                <a:latin typeface="Intel Clear"/>
              </a:rPr>
              <a:t>“conv1/7x7_s2”</a:t>
            </a:r>
          </a:p>
        </p:txBody>
      </p:sp>
      <p:sp>
        <p:nvSpPr>
          <p:cNvPr id="17" name="Title 2"/>
          <p:cNvSpPr>
            <a:spLocks noGrp="1"/>
          </p:cNvSpPr>
          <p:nvPr>
            <p:ph type="title"/>
          </p:nvPr>
        </p:nvSpPr>
        <p:spPr>
          <a:xfrm>
            <a:off x="4033158" y="58498"/>
            <a:ext cx="8065925" cy="370679"/>
          </a:xfrm>
        </p:spPr>
        <p:txBody>
          <a:bodyPr/>
          <a:lstStyle/>
          <a:p>
            <a:r>
              <a:rPr lang="en-US" sz="2000" dirty="0"/>
              <a:t>SSD_GoogleNetV2_caffe/</a:t>
            </a:r>
            <a:r>
              <a:rPr lang="en-US" sz="2400" dirty="0"/>
              <a:t>SSD_GoogleNetV2_Deploy.</a:t>
            </a:r>
            <a:r>
              <a:rPr lang="en-US" sz="2400" dirty="0">
                <a:solidFill>
                  <a:srgbClr val="FF0000"/>
                </a:solidFill>
              </a:rPr>
              <a:t>prototxt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8023617" y="5218757"/>
            <a:ext cx="841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377">
              <a:defRPr/>
            </a:pPr>
            <a:r>
              <a:rPr lang="en-US" dirty="0">
                <a:solidFill>
                  <a:srgbClr val="003C71"/>
                </a:solidFill>
                <a:latin typeface="Intel Clear"/>
              </a:rPr>
              <a:t>“Data”</a:t>
            </a:r>
          </a:p>
        </p:txBody>
      </p:sp>
      <p:sp>
        <p:nvSpPr>
          <p:cNvPr id="19" name="Content Placeholder 3"/>
          <p:cNvSpPr>
            <a:spLocks noGrp="1"/>
          </p:cNvSpPr>
          <p:nvPr>
            <p:ph sz="quarter" idx="13"/>
          </p:nvPr>
        </p:nvSpPr>
        <p:spPr>
          <a:xfrm>
            <a:off x="965939" y="388705"/>
            <a:ext cx="3657600" cy="6421211"/>
          </a:xfrm>
        </p:spPr>
        <p:txBody>
          <a:bodyPr/>
          <a:lstStyle/>
          <a:p>
            <a:pPr defTabSz="914377">
              <a:spcBef>
                <a:spcPts val="0"/>
              </a:spcBef>
            </a:pP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name: "SSD_300x300"</a:t>
            </a:r>
          </a:p>
          <a:p>
            <a:pPr defTabSz="914377">
              <a:spcBef>
                <a:spcPts val="0"/>
              </a:spcBef>
            </a:pP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input: "data"</a:t>
            </a:r>
          </a:p>
          <a:p>
            <a:pPr defTabSz="914377">
              <a:spcBef>
                <a:spcPts val="0"/>
              </a:spcBef>
            </a:pPr>
            <a:r>
              <a:rPr lang="en-US" sz="1800" dirty="0" err="1">
                <a:solidFill>
                  <a:prstClr val="black"/>
                </a:solidFill>
                <a:latin typeface="Calibri" panose="020F0502020204030204"/>
              </a:rPr>
              <a:t>input_shape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 {</a:t>
            </a:r>
          </a:p>
          <a:p>
            <a:pPr defTabSz="914377">
              <a:spcBef>
                <a:spcPts val="0"/>
              </a:spcBef>
            </a:pP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  dim: 1</a:t>
            </a:r>
          </a:p>
          <a:p>
            <a:pPr defTabSz="914377">
              <a:spcBef>
                <a:spcPts val="0"/>
              </a:spcBef>
            </a:pP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  dim: 3</a:t>
            </a:r>
          </a:p>
          <a:p>
            <a:pPr defTabSz="914377">
              <a:spcBef>
                <a:spcPts val="0"/>
              </a:spcBef>
            </a:pP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  dim: 300</a:t>
            </a:r>
          </a:p>
          <a:p>
            <a:pPr defTabSz="914377">
              <a:spcBef>
                <a:spcPts val="0"/>
              </a:spcBef>
            </a:pP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  dim: 300</a:t>
            </a:r>
          </a:p>
          <a:p>
            <a:pPr defTabSz="914377">
              <a:spcBef>
                <a:spcPts val="0"/>
              </a:spcBef>
            </a:pP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}</a:t>
            </a:r>
          </a:p>
          <a:p>
            <a:pPr defTabSz="914377">
              <a:spcBef>
                <a:spcPts val="0"/>
              </a:spcBef>
            </a:pPr>
            <a:r>
              <a:rPr lang="en-US" sz="1800" dirty="0">
                <a:solidFill>
                  <a:srgbClr val="FF0000"/>
                </a:solidFill>
                <a:latin typeface="Calibri" panose="020F0502020204030204"/>
              </a:rPr>
              <a:t>layer {</a:t>
            </a:r>
          </a:p>
          <a:p>
            <a:pPr defTabSz="914377">
              <a:spcBef>
                <a:spcPts val="0"/>
              </a:spcBef>
            </a:pPr>
            <a:r>
              <a:rPr lang="en-US" sz="1800" dirty="0">
                <a:solidFill>
                  <a:srgbClr val="FF0000"/>
                </a:solidFill>
                <a:latin typeface="Calibri" panose="020F0502020204030204"/>
              </a:rPr>
              <a:t> bottom: "data"</a:t>
            </a:r>
          </a:p>
          <a:p>
            <a:pPr defTabSz="914377">
              <a:spcBef>
                <a:spcPts val="0"/>
              </a:spcBef>
            </a:pPr>
            <a:r>
              <a:rPr lang="en-US" sz="1800" dirty="0">
                <a:solidFill>
                  <a:srgbClr val="FF0000"/>
                </a:solidFill>
                <a:latin typeface="Calibri" panose="020F0502020204030204"/>
              </a:rPr>
              <a:t>  top: "conv1/7x7_s2"</a:t>
            </a:r>
          </a:p>
          <a:p>
            <a:pPr defTabSz="914377">
              <a:spcBef>
                <a:spcPts val="0"/>
              </a:spcBef>
            </a:pPr>
            <a:r>
              <a:rPr lang="en-US" sz="1800" dirty="0">
                <a:solidFill>
                  <a:srgbClr val="FF0000"/>
                </a:solidFill>
                <a:latin typeface="Calibri" panose="020F0502020204030204"/>
              </a:rPr>
              <a:t>  name: "conv1/7x7_s2"</a:t>
            </a:r>
          </a:p>
          <a:p>
            <a:pPr defTabSz="914377">
              <a:spcBef>
                <a:spcPts val="0"/>
              </a:spcBef>
            </a:pPr>
            <a:r>
              <a:rPr lang="en-US" sz="1800" dirty="0">
                <a:solidFill>
                  <a:srgbClr val="FF0000"/>
                </a:solidFill>
                <a:latin typeface="Calibri" panose="020F0502020204030204"/>
              </a:rPr>
              <a:t>  type: "Convolution"</a:t>
            </a:r>
          </a:p>
          <a:p>
            <a:pPr defTabSz="914377">
              <a:spcBef>
                <a:spcPts val="0"/>
              </a:spcBef>
            </a:pPr>
            <a:r>
              <a:rPr lang="en-US" sz="1800" dirty="0">
                <a:solidFill>
                  <a:srgbClr val="FF0000"/>
                </a:solidFill>
                <a:latin typeface="Calibri" panose="020F0502020204030204"/>
              </a:rPr>
              <a:t>  </a:t>
            </a:r>
            <a:r>
              <a:rPr lang="en-US" sz="1400" dirty="0" err="1">
                <a:solidFill>
                  <a:srgbClr val="FF0000"/>
                </a:solidFill>
                <a:latin typeface="Calibri" panose="020F0502020204030204"/>
              </a:rPr>
              <a:t>convolution_param</a:t>
            </a:r>
            <a:r>
              <a:rPr lang="en-US" sz="1400" dirty="0">
                <a:solidFill>
                  <a:srgbClr val="FF0000"/>
                </a:solidFill>
                <a:latin typeface="Calibri" panose="020F0502020204030204"/>
              </a:rPr>
              <a:t> { </a:t>
            </a:r>
            <a:r>
              <a:rPr lang="en-US" sz="1400" dirty="0" err="1">
                <a:solidFill>
                  <a:srgbClr val="FF0000"/>
                </a:solidFill>
                <a:latin typeface="Calibri" panose="020F0502020204030204"/>
              </a:rPr>
              <a:t>num_output</a:t>
            </a:r>
            <a:r>
              <a:rPr lang="en-US" sz="1400" dirty="0">
                <a:solidFill>
                  <a:srgbClr val="FF0000"/>
                </a:solidFill>
                <a:latin typeface="Calibri" panose="020F0502020204030204"/>
              </a:rPr>
              <a:t>: 64  pad: 3 }</a:t>
            </a:r>
          </a:p>
          <a:p>
            <a:pPr defTabSz="914377">
              <a:spcBef>
                <a:spcPts val="0"/>
              </a:spcBef>
            </a:pPr>
            <a:r>
              <a:rPr lang="en-US" sz="1800" dirty="0">
                <a:solidFill>
                  <a:srgbClr val="FF0000"/>
                </a:solidFill>
                <a:latin typeface="Calibri" panose="020F0502020204030204"/>
              </a:rPr>
              <a:t>}</a:t>
            </a:r>
          </a:p>
          <a:p>
            <a:pPr defTabSz="914377">
              <a:spcBef>
                <a:spcPts val="0"/>
              </a:spcBef>
            </a:pP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layer {</a:t>
            </a:r>
          </a:p>
          <a:p>
            <a:pPr defTabSz="914377">
              <a:spcBef>
                <a:spcPts val="0"/>
              </a:spcBef>
            </a:pP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  bottom: "conv1/7x7_s2"</a:t>
            </a:r>
          </a:p>
          <a:p>
            <a:pPr defTabSz="914377">
              <a:spcBef>
                <a:spcPts val="0"/>
              </a:spcBef>
            </a:pP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  name: "conv1/7x7_s2/</a:t>
            </a:r>
            <a:r>
              <a:rPr lang="en-US" sz="1800" dirty="0" err="1">
                <a:solidFill>
                  <a:prstClr val="black"/>
                </a:solidFill>
                <a:latin typeface="Calibri" panose="020F0502020204030204"/>
              </a:rPr>
              <a:t>bn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"</a:t>
            </a:r>
          </a:p>
          <a:p>
            <a:pPr defTabSz="914377">
              <a:spcBef>
                <a:spcPts val="0"/>
              </a:spcBef>
            </a:pP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  top: "conv1/7x7_s2/</a:t>
            </a:r>
            <a:r>
              <a:rPr lang="en-US" sz="1800" dirty="0" err="1">
                <a:solidFill>
                  <a:prstClr val="black"/>
                </a:solidFill>
                <a:latin typeface="Calibri" panose="020F0502020204030204"/>
              </a:rPr>
              <a:t>bn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"</a:t>
            </a:r>
          </a:p>
          <a:p>
            <a:pPr defTabSz="914377">
              <a:spcBef>
                <a:spcPts val="0"/>
              </a:spcBef>
            </a:pP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  type: "</a:t>
            </a:r>
            <a:r>
              <a:rPr lang="en-US" sz="1800" dirty="0" err="1">
                <a:solidFill>
                  <a:prstClr val="black"/>
                </a:solidFill>
                <a:latin typeface="Calibri" panose="020F0502020204030204"/>
              </a:rPr>
              <a:t>BatchNorm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"</a:t>
            </a:r>
          </a:p>
          <a:p>
            <a:pPr defTabSz="914377">
              <a:spcBef>
                <a:spcPts val="0"/>
              </a:spcBef>
            </a:pP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711853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be 9"/>
          <p:cNvSpPr/>
          <p:nvPr/>
        </p:nvSpPr>
        <p:spPr>
          <a:xfrm>
            <a:off x="7533001" y="1313993"/>
            <a:ext cx="1990801" cy="1881475"/>
          </a:xfrm>
          <a:prstGeom prst="cube">
            <a:avLst/>
          </a:prstGeom>
          <a:solidFill>
            <a:srgbClr val="FFC000"/>
          </a:solidFill>
          <a:ln>
            <a:noFill/>
          </a:ln>
          <a:scene3d>
            <a:camera prst="isometricLeftDown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endParaRPr lang="en-US">
              <a:solidFill>
                <a:prstClr val="white"/>
              </a:solidFill>
              <a:latin typeface="Intel Clear"/>
            </a:endParaRPr>
          </a:p>
        </p:txBody>
      </p:sp>
      <p:sp>
        <p:nvSpPr>
          <p:cNvPr id="14" name="Cube 13"/>
          <p:cNvSpPr/>
          <p:nvPr/>
        </p:nvSpPr>
        <p:spPr>
          <a:xfrm>
            <a:off x="6078999" y="1490807"/>
            <a:ext cx="2412885" cy="2166067"/>
          </a:xfrm>
          <a:prstGeom prst="cube">
            <a:avLst/>
          </a:prstGeom>
          <a:solidFill>
            <a:srgbClr val="00B050"/>
          </a:solidFill>
          <a:ln>
            <a:noFill/>
          </a:ln>
          <a:scene3d>
            <a:camera prst="isometricLeftDown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endParaRPr lang="en-US">
              <a:solidFill>
                <a:prstClr val="white"/>
              </a:solidFill>
              <a:latin typeface="Intel Clear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377">
              <a:defRPr/>
            </a:pPr>
            <a:fld id="{EE2556C5-CE8C-6547-B838-EA80C61A4AF7}" type="slidenum">
              <a:rPr lang="en-US">
                <a:solidFill>
                  <a:prstClr val="white"/>
                </a:solidFill>
                <a:latin typeface="Intel Clear"/>
              </a:rPr>
              <a:pPr defTabSz="914377">
                <a:defRPr/>
              </a:pPr>
              <a:t>43</a:t>
            </a:fld>
            <a:endParaRPr lang="en-US" dirty="0">
              <a:solidFill>
                <a:prstClr val="white"/>
              </a:solidFill>
              <a:latin typeface="Intel Clear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229390" y="933482"/>
            <a:ext cx="23342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>
              <a:defRPr/>
            </a:pPr>
            <a:r>
              <a:rPr lang="en-US" dirty="0">
                <a:solidFill>
                  <a:srgbClr val="003C71"/>
                </a:solidFill>
                <a:latin typeface="Intel Clear"/>
              </a:rPr>
              <a:t>Second Layer.. </a:t>
            </a:r>
          </a:p>
          <a:p>
            <a:pPr defTabSz="914377">
              <a:defRPr/>
            </a:pPr>
            <a:r>
              <a:rPr lang="en-US" dirty="0">
                <a:solidFill>
                  <a:srgbClr val="003C71"/>
                </a:solidFill>
                <a:latin typeface="Intel Clear"/>
              </a:rPr>
              <a:t>Another convolution</a:t>
            </a:r>
          </a:p>
        </p:txBody>
      </p:sp>
      <p:sp>
        <p:nvSpPr>
          <p:cNvPr id="8" name="Cube 7"/>
          <p:cNvSpPr/>
          <p:nvPr/>
        </p:nvSpPr>
        <p:spPr>
          <a:xfrm>
            <a:off x="4244790" y="1453196"/>
            <a:ext cx="2969444" cy="2505843"/>
          </a:xfrm>
          <a:prstGeom prst="cube">
            <a:avLst/>
          </a:prstGeom>
          <a:solidFill>
            <a:schemeClr val="accent1"/>
          </a:solidFill>
          <a:ln>
            <a:noFill/>
          </a:ln>
          <a:scene3d>
            <a:camera prst="isometricLeftDown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endParaRPr lang="en-US">
              <a:solidFill>
                <a:prstClr val="white"/>
              </a:solidFill>
              <a:latin typeface="Intel Clear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491884" y="3279384"/>
            <a:ext cx="2204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>
              <a:defRPr/>
            </a:pPr>
            <a:r>
              <a:rPr lang="en-US" dirty="0">
                <a:solidFill>
                  <a:srgbClr val="003C71"/>
                </a:solidFill>
                <a:latin typeface="Intel Clear"/>
              </a:rPr>
              <a:t>“conv1/7x7_s2/</a:t>
            </a:r>
            <a:r>
              <a:rPr lang="en-US" dirty="0" err="1">
                <a:solidFill>
                  <a:srgbClr val="003C71"/>
                </a:solidFill>
                <a:latin typeface="Intel Clear"/>
              </a:rPr>
              <a:t>bn</a:t>
            </a:r>
            <a:r>
              <a:rPr lang="en-US" dirty="0">
                <a:solidFill>
                  <a:srgbClr val="003C71"/>
                </a:solidFill>
                <a:latin typeface="Intel Clear"/>
              </a:rPr>
              <a:t>”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945667" y="5301286"/>
            <a:ext cx="62712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>
              <a:defRPr/>
            </a:pPr>
            <a:r>
              <a:rPr lang="en-US" dirty="0">
                <a:solidFill>
                  <a:prstClr val="black"/>
                </a:solidFill>
                <a:latin typeface="Intel Clear"/>
              </a:rPr>
              <a:t>./SSD_GoogleNetV2_caffe/SSD_GoogleNetV2.</a:t>
            </a:r>
            <a:r>
              <a:rPr lang="en-US" b="1" dirty="0">
                <a:solidFill>
                  <a:srgbClr val="FF0000"/>
                </a:solidFill>
                <a:latin typeface="Intel Clear"/>
              </a:rPr>
              <a:t>caffemodel </a:t>
            </a:r>
          </a:p>
          <a:p>
            <a:pPr defTabSz="914377">
              <a:defRPr/>
            </a:pPr>
            <a:r>
              <a:rPr lang="en-US" dirty="0">
                <a:solidFill>
                  <a:prstClr val="black"/>
                </a:solidFill>
                <a:latin typeface="Intel Clear"/>
              </a:rPr>
              <a:t>Is a binary file, holding all the weights and biases.</a:t>
            </a:r>
          </a:p>
        </p:txBody>
      </p:sp>
      <p:sp>
        <p:nvSpPr>
          <p:cNvPr id="19" name="Title 2"/>
          <p:cNvSpPr>
            <a:spLocks noGrp="1"/>
          </p:cNvSpPr>
          <p:nvPr>
            <p:ph type="title"/>
          </p:nvPr>
        </p:nvSpPr>
        <p:spPr>
          <a:xfrm>
            <a:off x="4033158" y="58498"/>
            <a:ext cx="8065925" cy="370679"/>
          </a:xfrm>
        </p:spPr>
        <p:txBody>
          <a:bodyPr/>
          <a:lstStyle/>
          <a:p>
            <a:r>
              <a:rPr lang="en-US" sz="2000" dirty="0"/>
              <a:t>SSD_GoogleNetV2_caffe/</a:t>
            </a:r>
            <a:r>
              <a:rPr lang="en-US" sz="2400" dirty="0"/>
              <a:t>SSD_GoogleNetV2_Deploy.</a:t>
            </a:r>
            <a:r>
              <a:rPr lang="en-US" sz="2400" dirty="0">
                <a:solidFill>
                  <a:srgbClr val="FF0000"/>
                </a:solidFill>
              </a:rPr>
              <a:t>prototxt</a:t>
            </a:r>
            <a:endParaRPr lang="en-US" sz="2400" dirty="0"/>
          </a:p>
        </p:txBody>
      </p:sp>
      <p:sp>
        <p:nvSpPr>
          <p:cNvPr id="20" name="TextBox 19"/>
          <p:cNvSpPr txBox="1"/>
          <p:nvPr/>
        </p:nvSpPr>
        <p:spPr>
          <a:xfrm>
            <a:off x="5849850" y="4331153"/>
            <a:ext cx="841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377">
              <a:defRPr/>
            </a:pPr>
            <a:r>
              <a:rPr lang="en-US" dirty="0">
                <a:solidFill>
                  <a:srgbClr val="003C71"/>
                </a:solidFill>
                <a:latin typeface="Intel Clear"/>
              </a:rPr>
              <a:t>“Data”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139221" y="3925455"/>
            <a:ext cx="1838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>
              <a:defRPr/>
            </a:pPr>
            <a:r>
              <a:rPr lang="en-US" dirty="0">
                <a:solidFill>
                  <a:srgbClr val="003C71"/>
                </a:solidFill>
                <a:latin typeface="Intel Clear"/>
              </a:rPr>
              <a:t>“conv1/7x7_s2”</a:t>
            </a:r>
          </a:p>
        </p:txBody>
      </p:sp>
      <p:sp>
        <p:nvSpPr>
          <p:cNvPr id="23" name="Content Placeholder 3"/>
          <p:cNvSpPr>
            <a:spLocks noGrp="1"/>
          </p:cNvSpPr>
          <p:nvPr>
            <p:ph sz="quarter" idx="13"/>
          </p:nvPr>
        </p:nvSpPr>
        <p:spPr>
          <a:xfrm>
            <a:off x="421544" y="366099"/>
            <a:ext cx="3657600" cy="6421211"/>
          </a:xfrm>
        </p:spPr>
        <p:txBody>
          <a:bodyPr/>
          <a:lstStyle/>
          <a:p>
            <a:pPr defTabSz="914377">
              <a:spcBef>
                <a:spcPts val="0"/>
              </a:spcBef>
            </a:pP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name: "SSD_300x300"</a:t>
            </a:r>
          </a:p>
          <a:p>
            <a:pPr defTabSz="914377">
              <a:spcBef>
                <a:spcPts val="0"/>
              </a:spcBef>
            </a:pP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input: "data"</a:t>
            </a:r>
          </a:p>
          <a:p>
            <a:pPr defTabSz="914377">
              <a:spcBef>
                <a:spcPts val="0"/>
              </a:spcBef>
            </a:pPr>
            <a:r>
              <a:rPr lang="en-US" sz="1800" dirty="0" err="1">
                <a:solidFill>
                  <a:prstClr val="black"/>
                </a:solidFill>
                <a:latin typeface="Calibri" panose="020F0502020204030204"/>
              </a:rPr>
              <a:t>input_shape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 {</a:t>
            </a:r>
          </a:p>
          <a:p>
            <a:pPr defTabSz="914377">
              <a:spcBef>
                <a:spcPts val="0"/>
              </a:spcBef>
            </a:pP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  dim: 1</a:t>
            </a:r>
          </a:p>
          <a:p>
            <a:pPr defTabSz="914377">
              <a:spcBef>
                <a:spcPts val="0"/>
              </a:spcBef>
            </a:pP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  dim: 3</a:t>
            </a:r>
          </a:p>
          <a:p>
            <a:pPr defTabSz="914377">
              <a:spcBef>
                <a:spcPts val="0"/>
              </a:spcBef>
            </a:pP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  dim: 300</a:t>
            </a:r>
          </a:p>
          <a:p>
            <a:pPr defTabSz="914377">
              <a:spcBef>
                <a:spcPts val="0"/>
              </a:spcBef>
            </a:pP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  dim: 300</a:t>
            </a:r>
          </a:p>
          <a:p>
            <a:pPr defTabSz="914377">
              <a:spcBef>
                <a:spcPts val="0"/>
              </a:spcBef>
            </a:pP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}</a:t>
            </a:r>
          </a:p>
          <a:p>
            <a:pPr defTabSz="914377">
              <a:spcBef>
                <a:spcPts val="0"/>
              </a:spcBef>
            </a:pPr>
            <a:r>
              <a:rPr lang="en-US" sz="1800" dirty="0">
                <a:solidFill>
                  <a:schemeClr val="tx1"/>
                </a:solidFill>
                <a:latin typeface="Calibri" panose="020F0502020204030204"/>
              </a:rPr>
              <a:t>layer {</a:t>
            </a:r>
          </a:p>
          <a:p>
            <a:pPr defTabSz="914377">
              <a:spcBef>
                <a:spcPts val="0"/>
              </a:spcBef>
            </a:pPr>
            <a:r>
              <a:rPr lang="en-US" sz="1800" dirty="0">
                <a:solidFill>
                  <a:schemeClr val="tx1"/>
                </a:solidFill>
                <a:latin typeface="Calibri" panose="020F0502020204030204"/>
              </a:rPr>
              <a:t> bottom: "data"</a:t>
            </a:r>
          </a:p>
          <a:p>
            <a:pPr defTabSz="914377">
              <a:spcBef>
                <a:spcPts val="0"/>
              </a:spcBef>
            </a:pPr>
            <a:r>
              <a:rPr lang="en-US" sz="1800" dirty="0">
                <a:solidFill>
                  <a:schemeClr val="tx1"/>
                </a:solidFill>
                <a:latin typeface="Calibri" panose="020F0502020204030204"/>
              </a:rPr>
              <a:t>  top: "conv1/7x7_s2"</a:t>
            </a:r>
          </a:p>
          <a:p>
            <a:pPr defTabSz="914377">
              <a:spcBef>
                <a:spcPts val="0"/>
              </a:spcBef>
            </a:pPr>
            <a:r>
              <a:rPr lang="en-US" sz="1800" dirty="0">
                <a:solidFill>
                  <a:schemeClr val="tx1"/>
                </a:solidFill>
                <a:latin typeface="Calibri" panose="020F0502020204030204"/>
              </a:rPr>
              <a:t>  name: "conv1/7x7_s2"</a:t>
            </a:r>
          </a:p>
          <a:p>
            <a:pPr defTabSz="914377">
              <a:spcBef>
                <a:spcPts val="0"/>
              </a:spcBef>
            </a:pPr>
            <a:r>
              <a:rPr lang="en-US" sz="1800" dirty="0">
                <a:solidFill>
                  <a:schemeClr val="tx1"/>
                </a:solidFill>
                <a:latin typeface="Calibri" panose="020F0502020204030204"/>
              </a:rPr>
              <a:t>  type: "Convolution"</a:t>
            </a:r>
          </a:p>
          <a:p>
            <a:pPr defTabSz="914377">
              <a:spcBef>
                <a:spcPts val="0"/>
              </a:spcBef>
            </a:pPr>
            <a:r>
              <a:rPr lang="en-US" sz="1800" dirty="0">
                <a:solidFill>
                  <a:schemeClr val="tx1"/>
                </a:solidFill>
                <a:latin typeface="Calibri" panose="020F0502020204030204"/>
              </a:rPr>
              <a:t>  </a:t>
            </a:r>
            <a:r>
              <a:rPr lang="en-US" sz="1400" dirty="0" err="1">
                <a:solidFill>
                  <a:schemeClr val="tx1"/>
                </a:solidFill>
                <a:latin typeface="Calibri" panose="020F0502020204030204"/>
              </a:rPr>
              <a:t>convolution_param</a:t>
            </a:r>
            <a:r>
              <a:rPr lang="en-US" sz="1400" dirty="0">
                <a:solidFill>
                  <a:schemeClr val="tx1"/>
                </a:solidFill>
                <a:latin typeface="Calibri" panose="020F0502020204030204"/>
              </a:rPr>
              <a:t> { </a:t>
            </a:r>
            <a:r>
              <a:rPr lang="en-US" sz="1400" dirty="0" err="1">
                <a:solidFill>
                  <a:schemeClr val="tx1"/>
                </a:solidFill>
                <a:latin typeface="Calibri" panose="020F0502020204030204"/>
              </a:rPr>
              <a:t>num_output</a:t>
            </a:r>
            <a:r>
              <a:rPr lang="en-US" sz="1400" dirty="0">
                <a:solidFill>
                  <a:schemeClr val="tx1"/>
                </a:solidFill>
                <a:latin typeface="Calibri" panose="020F0502020204030204"/>
              </a:rPr>
              <a:t>: 64  pad: 3 }</a:t>
            </a:r>
          </a:p>
          <a:p>
            <a:pPr defTabSz="914377">
              <a:spcBef>
                <a:spcPts val="0"/>
              </a:spcBef>
            </a:pPr>
            <a:r>
              <a:rPr lang="en-US" sz="1800" dirty="0">
                <a:solidFill>
                  <a:schemeClr val="tx1"/>
                </a:solidFill>
                <a:latin typeface="Calibri" panose="020F0502020204030204"/>
              </a:rPr>
              <a:t>}</a:t>
            </a:r>
          </a:p>
          <a:p>
            <a:pPr defTabSz="914377">
              <a:spcBef>
                <a:spcPts val="0"/>
              </a:spcBef>
            </a:pPr>
            <a:r>
              <a:rPr lang="en-US" sz="1800" dirty="0">
                <a:solidFill>
                  <a:srgbClr val="FF0000"/>
                </a:solidFill>
                <a:latin typeface="Calibri" panose="020F0502020204030204"/>
              </a:rPr>
              <a:t>layer {</a:t>
            </a:r>
          </a:p>
          <a:p>
            <a:pPr defTabSz="914377">
              <a:spcBef>
                <a:spcPts val="0"/>
              </a:spcBef>
            </a:pPr>
            <a:r>
              <a:rPr lang="en-US" sz="1800" dirty="0">
                <a:solidFill>
                  <a:srgbClr val="FF0000"/>
                </a:solidFill>
                <a:latin typeface="Calibri" panose="020F0502020204030204"/>
              </a:rPr>
              <a:t>  bottom: "conv1/7x7_s2"</a:t>
            </a:r>
          </a:p>
          <a:p>
            <a:pPr defTabSz="914377">
              <a:spcBef>
                <a:spcPts val="0"/>
              </a:spcBef>
            </a:pPr>
            <a:r>
              <a:rPr lang="en-US" sz="1800" dirty="0">
                <a:solidFill>
                  <a:srgbClr val="FF0000"/>
                </a:solidFill>
                <a:latin typeface="Calibri" panose="020F0502020204030204"/>
              </a:rPr>
              <a:t>  name: "conv1/7x7_s2/</a:t>
            </a:r>
            <a:r>
              <a:rPr lang="en-US" sz="1800" dirty="0" err="1">
                <a:solidFill>
                  <a:srgbClr val="FF0000"/>
                </a:solidFill>
                <a:latin typeface="Calibri" panose="020F0502020204030204"/>
              </a:rPr>
              <a:t>bn</a:t>
            </a:r>
            <a:r>
              <a:rPr lang="en-US" sz="1800" dirty="0">
                <a:solidFill>
                  <a:srgbClr val="FF0000"/>
                </a:solidFill>
                <a:latin typeface="Calibri" panose="020F0502020204030204"/>
              </a:rPr>
              <a:t>"</a:t>
            </a:r>
          </a:p>
          <a:p>
            <a:pPr defTabSz="914377">
              <a:spcBef>
                <a:spcPts val="0"/>
              </a:spcBef>
            </a:pPr>
            <a:r>
              <a:rPr lang="en-US" sz="1800" dirty="0">
                <a:solidFill>
                  <a:srgbClr val="FF0000"/>
                </a:solidFill>
                <a:latin typeface="Calibri" panose="020F0502020204030204"/>
              </a:rPr>
              <a:t>  top: "conv1/7x7_s2/</a:t>
            </a:r>
            <a:r>
              <a:rPr lang="en-US" sz="1800" dirty="0" err="1">
                <a:solidFill>
                  <a:srgbClr val="FF0000"/>
                </a:solidFill>
                <a:latin typeface="Calibri" panose="020F0502020204030204"/>
              </a:rPr>
              <a:t>bn</a:t>
            </a:r>
            <a:r>
              <a:rPr lang="en-US" sz="1800" dirty="0">
                <a:solidFill>
                  <a:srgbClr val="FF0000"/>
                </a:solidFill>
                <a:latin typeface="Calibri" panose="020F0502020204030204"/>
              </a:rPr>
              <a:t>"</a:t>
            </a:r>
          </a:p>
          <a:p>
            <a:pPr defTabSz="914377">
              <a:spcBef>
                <a:spcPts val="0"/>
              </a:spcBef>
            </a:pPr>
            <a:r>
              <a:rPr lang="en-US" sz="1800" dirty="0">
                <a:solidFill>
                  <a:srgbClr val="FF0000"/>
                </a:solidFill>
                <a:latin typeface="Calibri" panose="020F0502020204030204"/>
              </a:rPr>
              <a:t>  type: "</a:t>
            </a:r>
            <a:r>
              <a:rPr lang="en-US" sz="1800" dirty="0" err="1">
                <a:solidFill>
                  <a:srgbClr val="FF0000"/>
                </a:solidFill>
                <a:latin typeface="Calibri" panose="020F0502020204030204"/>
              </a:rPr>
              <a:t>BatchNorm</a:t>
            </a:r>
            <a:r>
              <a:rPr lang="en-US" sz="1800" dirty="0">
                <a:solidFill>
                  <a:srgbClr val="FF0000"/>
                </a:solidFill>
                <a:latin typeface="Calibri" panose="020F0502020204030204"/>
              </a:rPr>
              <a:t>"</a:t>
            </a:r>
          </a:p>
          <a:p>
            <a:pPr defTabSz="914377">
              <a:spcBef>
                <a:spcPts val="0"/>
              </a:spcBef>
            </a:pPr>
            <a:r>
              <a:rPr lang="en-US" sz="1800" dirty="0">
                <a:solidFill>
                  <a:srgbClr val="FF0000"/>
                </a:solidFill>
                <a:latin typeface="Calibri" panose="020F0502020204030204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515328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377">
              <a:defRPr/>
            </a:pPr>
            <a:fld id="{EE2556C5-CE8C-6547-B838-EA80C61A4AF7}" type="slidenum">
              <a:rPr lang="en-US">
                <a:solidFill>
                  <a:prstClr val="white"/>
                </a:solidFill>
                <a:latin typeface="Intel Clear"/>
              </a:rPr>
              <a:pPr defTabSz="914377">
                <a:defRPr/>
              </a:pPr>
              <a:t>44</a:t>
            </a:fld>
            <a:endParaRPr lang="en-US" dirty="0">
              <a:solidFill>
                <a:prstClr val="white"/>
              </a:solidFill>
              <a:latin typeface="Intel Clea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07484" y="411797"/>
            <a:ext cx="10972800" cy="509883"/>
          </a:xfrm>
        </p:spPr>
        <p:txBody>
          <a:bodyPr vert="horz" lIns="91440" tIns="45720" rIns="91440" bIns="45720" rtlCol="0" anchor="t" anchorCtr="0">
            <a:spAutoFit/>
          </a:bodyPr>
          <a:lstStyle/>
          <a:p>
            <a:r>
              <a:rPr lang="en-US" sz="3600" dirty="0"/>
              <a:t>pascal_voc_</a:t>
            </a:r>
            <a:r>
              <a:rPr lang="en-US" sz="3600" dirty="0">
                <a:solidFill>
                  <a:srgbClr val="FF0000"/>
                </a:solidFill>
              </a:rPr>
              <a:t>classes</a:t>
            </a:r>
            <a:r>
              <a:rPr lang="en-US" sz="3600" dirty="0"/>
              <a:t>.txt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966836" y="1212092"/>
            <a:ext cx="1966033" cy="5145157"/>
          </a:xfrm>
        </p:spPr>
        <p:txBody>
          <a:bodyPr/>
          <a:lstStyle/>
          <a:p>
            <a:r>
              <a:rPr lang="en-US" sz="1800" dirty="0"/>
              <a:t>plane</a:t>
            </a:r>
            <a:br>
              <a:rPr lang="he-IL" sz="1800" dirty="0"/>
            </a:br>
            <a:r>
              <a:rPr lang="en-US" sz="1800" dirty="0"/>
              <a:t>bicycle</a:t>
            </a:r>
            <a:br>
              <a:rPr lang="he-IL" sz="1800" dirty="0"/>
            </a:br>
            <a:r>
              <a:rPr lang="en-US" sz="1800" dirty="0"/>
              <a:t>bird</a:t>
            </a:r>
            <a:br>
              <a:rPr lang="he-IL" sz="1800" dirty="0"/>
            </a:br>
            <a:r>
              <a:rPr lang="en-US" sz="1800" dirty="0"/>
              <a:t>boat</a:t>
            </a:r>
            <a:br>
              <a:rPr lang="he-IL" sz="1800" dirty="0"/>
            </a:br>
            <a:r>
              <a:rPr lang="en-US" sz="1800" dirty="0"/>
              <a:t>bottle</a:t>
            </a:r>
            <a:br>
              <a:rPr lang="he-IL" sz="1800" dirty="0"/>
            </a:br>
            <a:r>
              <a:rPr lang="en-US" sz="1800" dirty="0"/>
              <a:t>bus</a:t>
            </a:r>
            <a:br>
              <a:rPr lang="he-IL" sz="1800" dirty="0"/>
            </a:br>
            <a:r>
              <a:rPr lang="en-US" sz="1800" dirty="0"/>
              <a:t>car</a:t>
            </a:r>
            <a:br>
              <a:rPr lang="he-IL" sz="1800" dirty="0"/>
            </a:br>
            <a:r>
              <a:rPr lang="en-US" sz="1800" dirty="0"/>
              <a:t>cat</a:t>
            </a:r>
            <a:br>
              <a:rPr lang="he-IL" sz="1800" dirty="0"/>
            </a:br>
            <a:r>
              <a:rPr lang="en-US" sz="1800" dirty="0"/>
              <a:t>chair</a:t>
            </a:r>
            <a:br>
              <a:rPr lang="he-IL" sz="1800" dirty="0"/>
            </a:br>
            <a:r>
              <a:rPr lang="en-US" sz="1800" dirty="0"/>
              <a:t>cow</a:t>
            </a:r>
            <a:br>
              <a:rPr lang="he-IL" sz="1800" dirty="0"/>
            </a:br>
            <a:r>
              <a:rPr lang="en-US" sz="1800" dirty="0"/>
              <a:t>table</a:t>
            </a:r>
            <a:br>
              <a:rPr lang="he-IL" sz="1800" dirty="0"/>
            </a:br>
            <a:r>
              <a:rPr lang="en-US" sz="1800" dirty="0"/>
              <a:t>dog</a:t>
            </a:r>
            <a:br>
              <a:rPr lang="he-IL" sz="1800" dirty="0"/>
            </a:br>
            <a:r>
              <a:rPr lang="en-US" sz="1800" dirty="0"/>
              <a:t>horse</a:t>
            </a:r>
            <a:br>
              <a:rPr lang="he-IL" sz="1800" dirty="0"/>
            </a:br>
            <a:r>
              <a:rPr lang="en-US" sz="1800" dirty="0"/>
              <a:t>motorcycle</a:t>
            </a:r>
            <a:br>
              <a:rPr lang="he-IL" sz="1800" dirty="0"/>
            </a:br>
            <a:r>
              <a:rPr lang="en-US" sz="1800" dirty="0"/>
              <a:t>person</a:t>
            </a:r>
            <a:br>
              <a:rPr lang="he-IL" sz="1800" dirty="0"/>
            </a:br>
            <a:r>
              <a:rPr lang="en-US" sz="1800" dirty="0"/>
              <a:t>plant</a:t>
            </a:r>
            <a:br>
              <a:rPr lang="he-IL" sz="1800" dirty="0"/>
            </a:br>
            <a:r>
              <a:rPr lang="en-US" sz="1800" dirty="0"/>
              <a:t>sheep</a:t>
            </a:r>
          </a:p>
        </p:txBody>
      </p:sp>
      <p:pic>
        <p:nvPicPr>
          <p:cNvPr id="1026" name="Picture 2" descr="Related imag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283"/>
          <a:stretch/>
        </p:blipFill>
        <p:spPr bwMode="auto">
          <a:xfrm>
            <a:off x="3991153" y="1650056"/>
            <a:ext cx="6156147" cy="4001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3136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ounded Rectangle 24"/>
          <p:cNvSpPr/>
          <p:nvPr/>
        </p:nvSpPr>
        <p:spPr>
          <a:xfrm>
            <a:off x="4994143" y="4931800"/>
            <a:ext cx="2152720" cy="54711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r>
              <a:rPr lang="en-US" dirty="0">
                <a:solidFill>
                  <a:prstClr val="black"/>
                </a:solidFill>
              </a:rPr>
              <a:t>inference</a:t>
            </a:r>
          </a:p>
        </p:txBody>
      </p:sp>
      <p:sp>
        <p:nvSpPr>
          <p:cNvPr id="42" name="Rounded Rectangle 41"/>
          <p:cNvSpPr/>
          <p:nvPr/>
        </p:nvSpPr>
        <p:spPr>
          <a:xfrm>
            <a:off x="5013184" y="1132406"/>
            <a:ext cx="2103541" cy="33092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r>
              <a:rPr lang="en-US" sz="1200" dirty="0">
                <a:solidFill>
                  <a:prstClr val="black"/>
                </a:solidFill>
              </a:rPr>
              <a:t>Create IE Instance</a:t>
            </a:r>
          </a:p>
        </p:txBody>
      </p:sp>
      <p:cxnSp>
        <p:nvCxnSpPr>
          <p:cNvPr id="48" name="Straight Arrow Connector 47"/>
          <p:cNvCxnSpPr/>
          <p:nvPr/>
        </p:nvCxnSpPr>
        <p:spPr>
          <a:xfrm flipV="1">
            <a:off x="3904070" y="2330368"/>
            <a:ext cx="1091351" cy="8547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46020" y="1428132"/>
            <a:ext cx="37962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/>
            <a:r>
              <a:rPr lang="en-US" sz="1400" dirty="0">
                <a:solidFill>
                  <a:prstClr val="black"/>
                </a:solidFill>
              </a:rPr>
              <a:t>Offline, one time run of the Model-Optimizer</a:t>
            </a:r>
          </a:p>
        </p:txBody>
      </p:sp>
      <p:sp>
        <p:nvSpPr>
          <p:cNvPr id="77" name="Rounded Rectangle 76"/>
          <p:cNvSpPr/>
          <p:nvPr/>
        </p:nvSpPr>
        <p:spPr>
          <a:xfrm>
            <a:off x="5013184" y="1647098"/>
            <a:ext cx="2103541" cy="33092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r>
              <a:rPr lang="en-US" sz="1200" dirty="0">
                <a:solidFill>
                  <a:prstClr val="black"/>
                </a:solidFill>
              </a:rPr>
              <a:t>Load IE Plug-in</a:t>
            </a:r>
          </a:p>
        </p:txBody>
      </p:sp>
      <p:sp>
        <p:nvSpPr>
          <p:cNvPr id="78" name="Rounded Rectangle 77"/>
          <p:cNvSpPr/>
          <p:nvPr/>
        </p:nvSpPr>
        <p:spPr>
          <a:xfrm>
            <a:off x="5013184" y="2161790"/>
            <a:ext cx="2103541" cy="33092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r>
              <a:rPr lang="en-US" sz="1200" dirty="0">
                <a:solidFill>
                  <a:prstClr val="black"/>
                </a:solidFill>
              </a:rPr>
              <a:t>Read an IR Model</a:t>
            </a:r>
          </a:p>
        </p:txBody>
      </p:sp>
      <p:sp>
        <p:nvSpPr>
          <p:cNvPr id="79" name="Rounded Rectangle 78"/>
          <p:cNvSpPr/>
          <p:nvPr/>
        </p:nvSpPr>
        <p:spPr>
          <a:xfrm>
            <a:off x="5013184" y="2676482"/>
            <a:ext cx="2103541" cy="33092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r>
              <a:rPr lang="en-US" sz="1200" dirty="0">
                <a:solidFill>
                  <a:prstClr val="black"/>
                </a:solidFill>
              </a:rPr>
              <a:t>Set Target Device</a:t>
            </a:r>
          </a:p>
        </p:txBody>
      </p:sp>
      <p:sp>
        <p:nvSpPr>
          <p:cNvPr id="80" name="Rounded Rectangle 79"/>
          <p:cNvSpPr/>
          <p:nvPr/>
        </p:nvSpPr>
        <p:spPr>
          <a:xfrm>
            <a:off x="5002259" y="3199737"/>
            <a:ext cx="2103541" cy="33092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r>
              <a:rPr lang="en-US" sz="1200" dirty="0">
                <a:solidFill>
                  <a:prstClr val="black"/>
                </a:solidFill>
              </a:rPr>
              <a:t>Load model to plug-in</a:t>
            </a:r>
          </a:p>
        </p:txBody>
      </p:sp>
      <p:sp>
        <p:nvSpPr>
          <p:cNvPr id="81" name="Rounded Rectangle 80"/>
          <p:cNvSpPr/>
          <p:nvPr/>
        </p:nvSpPr>
        <p:spPr>
          <a:xfrm>
            <a:off x="4705005" y="3878858"/>
            <a:ext cx="2899515" cy="33092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r>
              <a:rPr lang="en-US" sz="1200" dirty="0">
                <a:solidFill>
                  <a:prstClr val="black"/>
                </a:solidFill>
              </a:rPr>
              <a:t>Allocate Input and Output Blobs</a:t>
            </a:r>
          </a:p>
        </p:txBody>
      </p:sp>
      <p:pic>
        <p:nvPicPr>
          <p:cNvPr id="82" name="Picture 8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655"/>
          <a:stretch/>
        </p:blipFill>
        <p:spPr>
          <a:xfrm>
            <a:off x="185776" y="1440090"/>
            <a:ext cx="3351003" cy="1283421"/>
          </a:xfrm>
          <a:prstGeom prst="rect">
            <a:avLst/>
          </a:prstGeom>
        </p:spPr>
      </p:pic>
      <p:sp>
        <p:nvSpPr>
          <p:cNvPr id="83" name="Rounded Rectangle 82"/>
          <p:cNvSpPr/>
          <p:nvPr/>
        </p:nvSpPr>
        <p:spPr>
          <a:xfrm>
            <a:off x="4941272" y="4418954"/>
            <a:ext cx="2332347" cy="33092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r>
              <a:rPr lang="en-US" sz="1200" dirty="0">
                <a:solidFill>
                  <a:prstClr val="black"/>
                </a:solidFill>
              </a:rPr>
              <a:t>Read data into Input Blob</a:t>
            </a:r>
          </a:p>
        </p:txBody>
      </p:sp>
      <p:sp>
        <p:nvSpPr>
          <p:cNvPr id="84" name="Down Arrow 83"/>
          <p:cNvSpPr/>
          <p:nvPr/>
        </p:nvSpPr>
        <p:spPr>
          <a:xfrm>
            <a:off x="5685466" y="3523295"/>
            <a:ext cx="342121" cy="37055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>
              <a:solidFill>
                <a:prstClr val="white"/>
              </a:solidFill>
            </a:endParaRPr>
          </a:p>
        </p:txBody>
      </p:sp>
      <p:sp>
        <p:nvSpPr>
          <p:cNvPr id="85" name="Down Arrow 84"/>
          <p:cNvSpPr/>
          <p:nvPr/>
        </p:nvSpPr>
        <p:spPr>
          <a:xfrm>
            <a:off x="5685466" y="3009774"/>
            <a:ext cx="342121" cy="20771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>
              <a:solidFill>
                <a:prstClr val="white"/>
              </a:solidFill>
            </a:endParaRPr>
          </a:p>
        </p:txBody>
      </p:sp>
      <p:sp>
        <p:nvSpPr>
          <p:cNvPr id="86" name="Down Arrow 85"/>
          <p:cNvSpPr/>
          <p:nvPr/>
        </p:nvSpPr>
        <p:spPr>
          <a:xfrm>
            <a:off x="5696390" y="4224809"/>
            <a:ext cx="342121" cy="20771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731327" y="1153255"/>
            <a:ext cx="36875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/>
            <a:r>
              <a:rPr lang="en-US" sz="1600" dirty="0">
                <a:solidFill>
                  <a:prstClr val="black"/>
                </a:solidFill>
              </a:rPr>
              <a:t>Integrate IE (Inference Engine) API to your application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7731326" y="1915673"/>
            <a:ext cx="39694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/>
            <a:r>
              <a:rPr lang="en-US" sz="1600" dirty="0">
                <a:solidFill>
                  <a:prstClr val="black"/>
                </a:solidFill>
              </a:rPr>
              <a:t>MKL-DNN plug-in for CPU, Cl-DNN for GPU</a:t>
            </a:r>
          </a:p>
        </p:txBody>
      </p:sp>
      <p:sp>
        <p:nvSpPr>
          <p:cNvPr id="88" name="TextBox 87"/>
          <p:cNvSpPr txBox="1"/>
          <p:nvPr/>
        </p:nvSpPr>
        <p:spPr>
          <a:xfrm>
            <a:off x="7731326" y="2676482"/>
            <a:ext cx="39694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/>
            <a:r>
              <a:rPr lang="en-US" sz="1600" dirty="0">
                <a:solidFill>
                  <a:prstClr val="black"/>
                </a:solidFill>
              </a:rPr>
              <a:t>Target device could be CPU/GPU/</a:t>
            </a:r>
            <a:r>
              <a:rPr lang="en-US" sz="1600" dirty="0" err="1">
                <a:solidFill>
                  <a:prstClr val="black"/>
                </a:solidFill>
              </a:rPr>
              <a:t>Movidius</a:t>
            </a:r>
            <a:r>
              <a:rPr lang="en-US" sz="1600" dirty="0">
                <a:solidFill>
                  <a:prstClr val="black"/>
                </a:solidFill>
              </a:rPr>
              <a:t> NCS/FPGA</a:t>
            </a:r>
          </a:p>
        </p:txBody>
      </p:sp>
      <p:pic>
        <p:nvPicPr>
          <p:cNvPr id="89" name="Picture 8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460" y="3708192"/>
            <a:ext cx="1732765" cy="1732765"/>
          </a:xfrm>
          <a:prstGeom prst="rect">
            <a:avLst/>
          </a:prstGeom>
        </p:spPr>
      </p:pic>
      <p:pic>
        <p:nvPicPr>
          <p:cNvPr id="90" name="Picture 8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7207" y="4256103"/>
            <a:ext cx="729560" cy="729560"/>
          </a:xfrm>
          <a:prstGeom prst="rect">
            <a:avLst/>
          </a:prstGeom>
        </p:spPr>
      </p:pic>
      <p:sp>
        <p:nvSpPr>
          <p:cNvPr id="92" name="TextBox 91"/>
          <p:cNvSpPr txBox="1"/>
          <p:nvPr/>
        </p:nvSpPr>
        <p:spPr>
          <a:xfrm>
            <a:off x="2837485" y="4963759"/>
            <a:ext cx="18889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/>
            <a:r>
              <a:rPr lang="en-US" sz="1200" dirty="0">
                <a:solidFill>
                  <a:prstClr val="black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Decode </a:t>
            </a:r>
          </a:p>
          <a:p>
            <a:pPr defTabSz="914377"/>
            <a:r>
              <a:rPr lang="en-US" sz="1200" dirty="0">
                <a:solidFill>
                  <a:prstClr val="black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Resize</a:t>
            </a:r>
          </a:p>
          <a:p>
            <a:pPr defTabSz="914377"/>
            <a:r>
              <a:rPr lang="en-US" sz="1200" dirty="0">
                <a:solidFill>
                  <a:prstClr val="black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Color conversion..</a:t>
            </a:r>
            <a:r>
              <a:rPr lang="en-US" sz="1200" dirty="0" err="1">
                <a:solidFill>
                  <a:prstClr val="black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etc</a:t>
            </a:r>
            <a:endParaRPr lang="en-US" sz="1200" dirty="0">
              <a:solidFill>
                <a:prstClr val="black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endParaRPr>
          </a:p>
        </p:txBody>
      </p:sp>
      <p:cxnSp>
        <p:nvCxnSpPr>
          <p:cNvPr id="93" name="Straight Arrow Connector 92"/>
          <p:cNvCxnSpPr/>
          <p:nvPr/>
        </p:nvCxnSpPr>
        <p:spPr>
          <a:xfrm>
            <a:off x="4294006" y="4609903"/>
            <a:ext cx="600468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/>
          <p:nvPr/>
        </p:nvCxnSpPr>
        <p:spPr>
          <a:xfrm>
            <a:off x="2935541" y="4607479"/>
            <a:ext cx="473991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Down Arrow 94"/>
          <p:cNvSpPr/>
          <p:nvPr/>
        </p:nvSpPr>
        <p:spPr>
          <a:xfrm>
            <a:off x="5696390" y="4738330"/>
            <a:ext cx="342121" cy="20771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>
              <a:solidFill>
                <a:prstClr val="white"/>
              </a:solidFill>
            </a:endParaRPr>
          </a:p>
        </p:txBody>
      </p:sp>
      <p:sp>
        <p:nvSpPr>
          <p:cNvPr id="96" name="Down Arrow 95"/>
          <p:cNvSpPr/>
          <p:nvPr/>
        </p:nvSpPr>
        <p:spPr>
          <a:xfrm>
            <a:off x="5696390" y="1460645"/>
            <a:ext cx="342121" cy="20771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>
              <a:solidFill>
                <a:prstClr val="white"/>
              </a:solidFill>
            </a:endParaRPr>
          </a:p>
        </p:txBody>
      </p:sp>
      <p:sp>
        <p:nvSpPr>
          <p:cNvPr id="97" name="Down Arrow 96"/>
          <p:cNvSpPr/>
          <p:nvPr/>
        </p:nvSpPr>
        <p:spPr>
          <a:xfrm>
            <a:off x="5696390" y="1974166"/>
            <a:ext cx="342121" cy="20771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>
              <a:solidFill>
                <a:prstClr val="white"/>
              </a:solidFill>
            </a:endParaRPr>
          </a:p>
        </p:txBody>
      </p:sp>
      <p:sp>
        <p:nvSpPr>
          <p:cNvPr id="98" name="Down Arrow 97"/>
          <p:cNvSpPr/>
          <p:nvPr/>
        </p:nvSpPr>
        <p:spPr>
          <a:xfrm>
            <a:off x="5696390" y="2487689"/>
            <a:ext cx="342121" cy="20771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>
              <a:solidFill>
                <a:prstClr val="white"/>
              </a:solidFill>
            </a:endParaRPr>
          </a:p>
        </p:txBody>
      </p:sp>
      <p:sp>
        <p:nvSpPr>
          <p:cNvPr id="99" name="Down Arrow 98"/>
          <p:cNvSpPr/>
          <p:nvPr/>
        </p:nvSpPr>
        <p:spPr>
          <a:xfrm rot="5400000">
            <a:off x="7151736" y="4410037"/>
            <a:ext cx="261053" cy="380767"/>
          </a:xfrm>
          <a:prstGeom prst="downArrow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>
              <a:solidFill>
                <a:prstClr val="white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5790931" y="5478915"/>
            <a:ext cx="137813" cy="336067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>
              <a:solidFill>
                <a:prstClr val="white"/>
              </a:solidFill>
            </a:endParaRPr>
          </a:p>
        </p:txBody>
      </p:sp>
      <p:sp>
        <p:nvSpPr>
          <p:cNvPr id="100" name="Rectangle 99"/>
          <p:cNvSpPr/>
          <p:nvPr/>
        </p:nvSpPr>
        <p:spPr>
          <a:xfrm>
            <a:off x="7291943" y="4542427"/>
            <a:ext cx="180704" cy="128503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>
              <a:solidFill>
                <a:prstClr val="white"/>
              </a:solidFill>
            </a:endParaRPr>
          </a:p>
        </p:txBody>
      </p:sp>
      <p:sp>
        <p:nvSpPr>
          <p:cNvPr id="101" name="Rectangle 100"/>
          <p:cNvSpPr/>
          <p:nvPr/>
        </p:nvSpPr>
        <p:spPr>
          <a:xfrm>
            <a:off x="5790930" y="5679770"/>
            <a:ext cx="1549012" cy="14769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04657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2022138" y="6553200"/>
            <a:ext cx="169862" cy="163513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D44707B-D922-47D5-BD24-D96E91B70543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l Clear"/>
                <a:ea typeface="+mn-ea"/>
                <a:cs typeface="+mn-cs"/>
              </a:rPr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ntel Clear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79012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1"/>
          <p:cNvSpPr txBox="1">
            <a:spLocks/>
          </p:cNvSpPr>
          <p:nvPr/>
        </p:nvSpPr>
        <p:spPr>
          <a:xfrm>
            <a:off x="683961" y="1245133"/>
            <a:ext cx="6221273" cy="216535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457200" rtl="0" eaLnBrk="1" latinLnBrk="0" hangingPunct="1">
              <a:spcBef>
                <a:spcPts val="1200"/>
              </a:spcBef>
              <a:spcAft>
                <a:spcPts val="0"/>
              </a:spcAft>
              <a:buFont typeface="Wingdings" panose="05000000000000000000" pitchFamily="2" charset="2"/>
              <a:buNone/>
              <a:defRPr sz="1800" b="0" kern="1200">
                <a:solidFill>
                  <a:srgbClr val="0071C5"/>
                </a:solidFill>
                <a:latin typeface="+mn-lt"/>
                <a:ea typeface="+mn-ea"/>
                <a:cs typeface="Intel Clear" panose="020B0604020203020204" pitchFamily="34" charset="0"/>
              </a:defRPr>
            </a:lvl1pPr>
            <a:lvl2pPr marL="225425" indent="-225425" algn="l" defTabSz="457200" rtl="0" eaLnBrk="1" latinLnBrk="0" hangingPunct="1">
              <a:spcBef>
                <a:spcPts val="1200"/>
              </a:spcBef>
              <a:buFont typeface="Wingdings" charset="2"/>
              <a:buChar char="§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Intel Clear" panose="020B0604020203020204" pitchFamily="34" charset="0"/>
              </a:defRPr>
            </a:lvl2pPr>
            <a:lvl3pPr marL="571500" indent="-228600" algn="l" defTabSz="457200" rtl="0" eaLnBrk="1" latinLnBrk="0" hangingPunct="1">
              <a:spcBef>
                <a:spcPts val="800"/>
              </a:spcBef>
              <a:buFont typeface="Intel Clear" panose="020B0604020203020204" pitchFamily="34" charset="0"/>
              <a:buChar char="–"/>
              <a:defRPr sz="1600" kern="1200">
                <a:solidFill>
                  <a:schemeClr val="tx2"/>
                </a:solidFill>
                <a:latin typeface="+mn-lt"/>
                <a:ea typeface="+mn-ea"/>
                <a:cs typeface="Intel Clear" panose="020B0604020203020204" pitchFamily="34" charset="0"/>
              </a:defRPr>
            </a:lvl3pPr>
            <a:lvl4pPr marL="969963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chemeClr val="tx2"/>
                </a:solidFill>
                <a:latin typeface="+mn-lt"/>
                <a:ea typeface="+mn-ea"/>
                <a:cs typeface="Intel Clear" panose="020B0604020203020204" pitchFamily="34" charset="0"/>
              </a:defRPr>
            </a:lvl4pPr>
            <a:lvl5pPr marL="1319213" indent="-228600" algn="l" defTabSz="457200" rtl="0" eaLnBrk="1" latinLnBrk="0" hangingPunct="1">
              <a:spcBef>
                <a:spcPct val="20000"/>
              </a:spcBef>
              <a:buFont typeface="Intel Clear" panose="020B0604020203020204" pitchFamily="34" charset="0"/>
              <a:buChar char="–"/>
              <a:defRPr sz="1400" kern="1200">
                <a:solidFill>
                  <a:schemeClr val="tx2"/>
                </a:solidFill>
                <a:latin typeface="+mn-lt"/>
                <a:ea typeface="+mn-ea"/>
                <a:cs typeface="Intel Clear" panose="020B0604020203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Major network properties are</a:t>
            </a:r>
          </a:p>
          <a:p>
            <a:pPr lvl="1"/>
            <a:r>
              <a:rPr lang="en-US" sz="1800" b="1" dirty="0"/>
              <a:t>Accuracy</a:t>
            </a:r>
            <a:r>
              <a:rPr lang="en-US" sz="1800" dirty="0"/>
              <a:t> level and number of objects to be detected/classified </a:t>
            </a:r>
          </a:p>
          <a:p>
            <a:pPr lvl="2"/>
            <a:r>
              <a:rPr lang="en-US" sz="1400" dirty="0"/>
              <a:t>Usually measured by Accuracy % or </a:t>
            </a:r>
            <a:r>
              <a:rPr lang="en-US" sz="1400" dirty="0" err="1"/>
              <a:t>mAP</a:t>
            </a:r>
            <a:r>
              <a:rPr lang="en-US" sz="1400" dirty="0"/>
              <a:t> – mean average precision</a:t>
            </a:r>
          </a:p>
          <a:p>
            <a:pPr lvl="1"/>
            <a:r>
              <a:rPr lang="en-US" sz="1800" b="1" dirty="0"/>
              <a:t>Memory footprint </a:t>
            </a:r>
            <a:r>
              <a:rPr lang="en-US" sz="1800" dirty="0"/>
              <a:t>required to hold the weights</a:t>
            </a:r>
          </a:p>
          <a:p>
            <a:pPr lvl="1"/>
            <a:r>
              <a:rPr lang="en-US" sz="1800" b="1" dirty="0"/>
              <a:t>Input image size</a:t>
            </a:r>
          </a:p>
          <a:p>
            <a:pPr lvl="2"/>
            <a:r>
              <a:rPr lang="en-US" sz="1400" dirty="0"/>
              <a:t>Some networks work on the full image, some on only smaller region of interest</a:t>
            </a:r>
            <a:endParaRPr lang="en-US" sz="1400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3533" y="1743899"/>
            <a:ext cx="4651643" cy="284073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755384" y="5482702"/>
            <a:ext cx="54441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Accuracy vs time for different networks (Extractors)</a:t>
            </a:r>
          </a:p>
          <a:p>
            <a:r>
              <a:rPr lang="en-US" sz="1200" dirty="0"/>
              <a:t>multiple points for same extractor represent different input sizes, stride, </a:t>
            </a:r>
            <a:r>
              <a:rPr lang="en-US" sz="1200" dirty="0" err="1"/>
              <a:t>etc</a:t>
            </a:r>
            <a:endParaRPr lang="en-US" sz="1200" dirty="0"/>
          </a:p>
        </p:txBody>
      </p:sp>
      <p:grpSp>
        <p:nvGrpSpPr>
          <p:cNvPr id="9" name="Group 8"/>
          <p:cNvGrpSpPr/>
          <p:nvPr/>
        </p:nvGrpSpPr>
        <p:grpSpPr>
          <a:xfrm>
            <a:off x="2107700" y="1"/>
            <a:ext cx="10084301" cy="1033372"/>
            <a:chOff x="2107699" y="0"/>
            <a:chExt cx="10084301" cy="1033372"/>
          </a:xfrm>
        </p:grpSpPr>
        <p:sp>
          <p:nvSpPr>
            <p:cNvPr id="10" name="TextBox 9"/>
            <p:cNvSpPr txBox="1"/>
            <p:nvPr/>
          </p:nvSpPr>
          <p:spPr>
            <a:xfrm>
              <a:off x="2107699" y="168719"/>
              <a:ext cx="616547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>
                  <a:solidFill>
                    <a:srgbClr val="0070C0"/>
                  </a:solidFill>
                </a:rPr>
                <a:t>Inference on an edge system</a:t>
              </a:r>
            </a:p>
          </p:txBody>
        </p:sp>
        <p:pic>
          <p:nvPicPr>
            <p:cNvPr id="11" name="Picture 2" descr="Image result for inference edge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29816" y="1086"/>
              <a:ext cx="3262184" cy="10322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Rectangle 11"/>
            <p:cNvSpPr/>
            <p:nvPr/>
          </p:nvSpPr>
          <p:spPr bwMode="auto">
            <a:xfrm>
              <a:off x="8929816" y="0"/>
              <a:ext cx="1209371" cy="1033372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82483" tIns="91260" rIns="182483" bIns="91260" numCol="1" rtlCol="0" anchor="t" anchorCtr="1" compatLnSpc="1">
              <a:prstTxWarp prst="textNoShape">
                <a:avLst/>
              </a:prstTxWarp>
              <a:noAutofit/>
            </a:bodyPr>
            <a:lstStyle/>
            <a:p>
              <a:pPr algn="ctr" defTabSz="1826225" fontAlgn="base">
                <a:lnSpc>
                  <a:spcPct val="95000"/>
                </a:lnSpc>
                <a:spcBef>
                  <a:spcPct val="30000"/>
                </a:spcBef>
                <a:spcAft>
                  <a:spcPct val="0"/>
                </a:spcAft>
                <a:buClr>
                  <a:prstClr val="white"/>
                </a:buClr>
              </a:pPr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  <a:cs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11733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1"/>
          <p:cNvSpPr txBox="1">
            <a:spLocks/>
          </p:cNvSpPr>
          <p:nvPr/>
        </p:nvSpPr>
        <p:spPr>
          <a:xfrm>
            <a:off x="1515663" y="1199565"/>
            <a:ext cx="10515600" cy="216535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457200" rtl="0" eaLnBrk="1" latinLnBrk="0" hangingPunct="1">
              <a:spcBef>
                <a:spcPts val="1200"/>
              </a:spcBef>
              <a:spcAft>
                <a:spcPts val="0"/>
              </a:spcAft>
              <a:buFont typeface="Wingdings" panose="05000000000000000000" pitchFamily="2" charset="2"/>
              <a:buNone/>
              <a:defRPr sz="1800" b="0" kern="1200">
                <a:solidFill>
                  <a:srgbClr val="0071C5"/>
                </a:solidFill>
                <a:latin typeface="+mn-lt"/>
                <a:ea typeface="+mn-ea"/>
                <a:cs typeface="Intel Clear" panose="020B0604020203020204" pitchFamily="34" charset="0"/>
              </a:defRPr>
            </a:lvl1pPr>
            <a:lvl2pPr marL="225425" indent="-225425" algn="l" defTabSz="457200" rtl="0" eaLnBrk="1" latinLnBrk="0" hangingPunct="1">
              <a:spcBef>
                <a:spcPts val="1200"/>
              </a:spcBef>
              <a:buFont typeface="Wingdings" charset="2"/>
              <a:buChar char="§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Intel Clear" panose="020B0604020203020204" pitchFamily="34" charset="0"/>
              </a:defRPr>
            </a:lvl2pPr>
            <a:lvl3pPr marL="571500" indent="-228600" algn="l" defTabSz="457200" rtl="0" eaLnBrk="1" latinLnBrk="0" hangingPunct="1">
              <a:spcBef>
                <a:spcPts val="800"/>
              </a:spcBef>
              <a:buFont typeface="Intel Clear" panose="020B0604020203020204" pitchFamily="34" charset="0"/>
              <a:buChar char="–"/>
              <a:defRPr sz="1600" kern="1200">
                <a:solidFill>
                  <a:schemeClr val="tx2"/>
                </a:solidFill>
                <a:latin typeface="+mn-lt"/>
                <a:ea typeface="+mn-ea"/>
                <a:cs typeface="Intel Clear" panose="020B0604020203020204" pitchFamily="34" charset="0"/>
              </a:defRPr>
            </a:lvl3pPr>
            <a:lvl4pPr marL="969963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chemeClr val="tx2"/>
                </a:solidFill>
                <a:latin typeface="+mn-lt"/>
                <a:ea typeface="+mn-ea"/>
                <a:cs typeface="Intel Clear" panose="020B0604020203020204" pitchFamily="34" charset="0"/>
              </a:defRPr>
            </a:lvl4pPr>
            <a:lvl5pPr marL="1319213" indent="-228600" algn="l" defTabSz="457200" rtl="0" eaLnBrk="1" latinLnBrk="0" hangingPunct="1">
              <a:spcBef>
                <a:spcPct val="20000"/>
              </a:spcBef>
              <a:buFont typeface="Intel Clear" panose="020B0604020203020204" pitchFamily="34" charset="0"/>
              <a:buChar char="–"/>
              <a:defRPr sz="1400" kern="1200">
                <a:solidFill>
                  <a:schemeClr val="tx2"/>
                </a:solidFill>
                <a:latin typeface="+mn-lt"/>
                <a:ea typeface="+mn-ea"/>
                <a:cs typeface="Intel Clear" panose="020B0604020203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Major network properties (continued)</a:t>
            </a:r>
          </a:p>
          <a:p>
            <a:pPr lvl="1"/>
            <a:r>
              <a:rPr lang="en-US" sz="1800" b="1" dirty="0"/>
              <a:t>Memory footprint </a:t>
            </a:r>
            <a:r>
              <a:rPr lang="en-US" sz="1800" dirty="0"/>
              <a:t>required to hold the weights</a:t>
            </a:r>
          </a:p>
          <a:p>
            <a:pPr lvl="1"/>
            <a:r>
              <a:rPr lang="en-US" sz="1800" b="1" dirty="0"/>
              <a:t>Compute</a:t>
            </a:r>
            <a:r>
              <a:rPr lang="en-US" sz="1800" dirty="0"/>
              <a:t> footprint </a:t>
            </a:r>
          </a:p>
          <a:p>
            <a:pPr lvl="2"/>
            <a:r>
              <a:rPr lang="en-US" dirty="0"/>
              <a:t>Usually measure by MAC –Multiply Accumulate operations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2393732" y="3330911"/>
          <a:ext cx="4996702" cy="1893020"/>
        </p:xfrm>
        <a:graphic>
          <a:graphicData uri="http://schemas.openxmlformats.org/drawingml/2006/table">
            <a:tbl>
              <a:tblPr firstRow="1" firstCol="1" bandRow="1">
                <a:tableStyleId>{5FD0F851-EC5A-4D38-B0AD-8093EC10F338}</a:tableStyleId>
              </a:tblPr>
              <a:tblGrid>
                <a:gridCol w="15121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882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415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5469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2463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1200" dirty="0">
                          <a:effectLst/>
                        </a:rPr>
                        <a:t>Network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0960" marR="60960" marT="9525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1200" dirty="0">
                          <a:effectLst/>
                        </a:rPr>
                        <a:t>Common Memory Footprint (MB)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0960" marR="60960" marT="9525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1200" dirty="0">
                          <a:effectLst/>
                        </a:rPr>
                        <a:t>Common Compute Footprint (GMAC)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0960" marR="60960" marT="9525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100" kern="1200" dirty="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1200" dirty="0">
                          <a:effectLst/>
                        </a:rPr>
                        <a:t>Common</a:t>
                      </a:r>
                      <a:r>
                        <a:rPr lang="en-US" sz="1100" kern="1200" baseline="0" dirty="0">
                          <a:effectLst/>
                        </a:rPr>
                        <a:t> </a:t>
                      </a:r>
                      <a:r>
                        <a:rPr lang="en-US" sz="1100" kern="1200" dirty="0">
                          <a:effectLst/>
                        </a:rPr>
                        <a:t>Input  Size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566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1200" dirty="0">
                          <a:effectLst/>
                        </a:rPr>
                        <a:t>Yolo Tiny v1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0960" marR="60960" marT="9525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1200" dirty="0">
                          <a:effectLst/>
                        </a:rPr>
                        <a:t>51.67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0960" marR="60960" marT="9525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1200" dirty="0">
                          <a:effectLst/>
                        </a:rPr>
                        <a:t>1.61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0960" marR="60960" marT="9525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1200">
                          <a:effectLst/>
                        </a:rPr>
                        <a:t>448x448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566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1200" dirty="0">
                          <a:effectLst/>
                        </a:rPr>
                        <a:t>SSD500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0960" marR="60960" marT="9525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1200">
                          <a:effectLst/>
                        </a:rPr>
                        <a:t>51.88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0960" marR="60960" marT="9525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1200">
                          <a:effectLst/>
                        </a:rPr>
                        <a:t>98.6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0960" marR="60960" marT="9525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1200">
                          <a:effectLst/>
                        </a:rPr>
                        <a:t>512x512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812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1200" dirty="0">
                          <a:effectLst/>
                        </a:rPr>
                        <a:t>Faster-RCNN(VGG16)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0960" marR="60960" marT="9525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1200" dirty="0">
                          <a:effectLst/>
                        </a:rPr>
                        <a:t>261.5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0960" marR="60960" marT="9525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1200" dirty="0">
                          <a:effectLst/>
                        </a:rPr>
                        <a:t>188.6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0960" marR="60960" marT="9525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 kern="1200" dirty="0">
                          <a:effectLst/>
                        </a:rPr>
                        <a:t>1000x600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566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1200" dirty="0">
                          <a:effectLst/>
                        </a:rPr>
                        <a:t>Resnet-50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0960" marR="60960" marT="9525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1200">
                          <a:effectLst/>
                        </a:rPr>
                        <a:t> 48.71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0960" marR="60960" marT="9525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1200">
                          <a:effectLst/>
                        </a:rPr>
                        <a:t>3.9 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0960" marR="60960" marT="9525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1200">
                          <a:effectLst/>
                        </a:rPr>
                        <a:t>224x224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566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1200" dirty="0" err="1">
                          <a:effectLst/>
                        </a:rPr>
                        <a:t>Alexnet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0960" marR="60960" marT="9525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1200" dirty="0">
                          <a:effectLst/>
                        </a:rPr>
                        <a:t>116.26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0960" marR="60960" marT="9525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1200" dirty="0">
                          <a:effectLst/>
                        </a:rPr>
                        <a:t>0.73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0960" marR="60960" marT="9525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1200">
                          <a:effectLst/>
                        </a:rPr>
                        <a:t>227x227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566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1200" dirty="0" err="1">
                          <a:effectLst/>
                        </a:rPr>
                        <a:t>GoogleNet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0960" marR="60960" marT="9525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1200">
                          <a:effectLst/>
                        </a:rPr>
                        <a:t>13.33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0960" marR="60960" marT="9525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1200">
                          <a:effectLst/>
                        </a:rPr>
                        <a:t>1.58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0960" marR="60960" marT="9525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1200">
                          <a:effectLst/>
                        </a:rPr>
                        <a:t>224x224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8566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1200">
                          <a:effectLst/>
                        </a:rPr>
                        <a:t>Squeezenet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0960" marR="60960" marT="9525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1200" dirty="0">
                          <a:effectLst/>
                        </a:rPr>
                        <a:t>2.36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0960" marR="60960" marT="9525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1200">
                          <a:effectLst/>
                        </a:rPr>
                        <a:t>0.39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0960" marR="60960" marT="9525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1200" dirty="0">
                          <a:effectLst/>
                        </a:rPr>
                        <a:t>227x227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741647" y="5529170"/>
            <a:ext cx="59987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Pay attention to the differences in Memory and Compute requirements per network</a:t>
            </a:r>
          </a:p>
          <a:p>
            <a:r>
              <a:rPr lang="en-US" sz="1200" dirty="0"/>
              <a:t>and match them to your target device.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390434" y="6396336"/>
            <a:ext cx="54441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Accuracy vs time for different networks (Extractors)</a:t>
            </a:r>
          </a:p>
          <a:p>
            <a:r>
              <a:rPr lang="en-US" sz="1200" dirty="0"/>
              <a:t>multiple points for same extractor represent different input sizes, stride, </a:t>
            </a:r>
            <a:r>
              <a:rPr lang="en-US" sz="1200" dirty="0" err="1"/>
              <a:t>etc</a:t>
            </a:r>
            <a:endParaRPr lang="en-US" sz="1200" dirty="0"/>
          </a:p>
        </p:txBody>
      </p:sp>
      <p:grpSp>
        <p:nvGrpSpPr>
          <p:cNvPr id="9" name="Group 8"/>
          <p:cNvGrpSpPr/>
          <p:nvPr/>
        </p:nvGrpSpPr>
        <p:grpSpPr>
          <a:xfrm>
            <a:off x="2107700" y="1"/>
            <a:ext cx="10084301" cy="1033372"/>
            <a:chOff x="2107699" y="0"/>
            <a:chExt cx="10084301" cy="1033372"/>
          </a:xfrm>
        </p:grpSpPr>
        <p:sp>
          <p:nvSpPr>
            <p:cNvPr id="10" name="TextBox 9"/>
            <p:cNvSpPr txBox="1"/>
            <p:nvPr/>
          </p:nvSpPr>
          <p:spPr>
            <a:xfrm>
              <a:off x="2107699" y="168719"/>
              <a:ext cx="616547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>
                  <a:solidFill>
                    <a:srgbClr val="0070C0"/>
                  </a:solidFill>
                </a:rPr>
                <a:t>Inference on an edge system</a:t>
              </a:r>
            </a:p>
          </p:txBody>
        </p:sp>
        <p:pic>
          <p:nvPicPr>
            <p:cNvPr id="11" name="Picture 2" descr="Image result for inference edge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29816" y="1086"/>
              <a:ext cx="3262184" cy="10322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Rectangle 11"/>
            <p:cNvSpPr/>
            <p:nvPr/>
          </p:nvSpPr>
          <p:spPr bwMode="auto">
            <a:xfrm>
              <a:off x="8929816" y="0"/>
              <a:ext cx="1209371" cy="1033372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82483" tIns="91260" rIns="182483" bIns="91260" numCol="1" rtlCol="0" anchor="t" anchorCtr="1" compatLnSpc="1">
              <a:prstTxWarp prst="textNoShape">
                <a:avLst/>
              </a:prstTxWarp>
              <a:noAutofit/>
            </a:bodyPr>
            <a:lstStyle/>
            <a:p>
              <a:pPr algn="ctr" defTabSz="1826225" fontAlgn="base">
                <a:lnSpc>
                  <a:spcPct val="95000"/>
                </a:lnSpc>
                <a:spcBef>
                  <a:spcPct val="30000"/>
                </a:spcBef>
                <a:spcAft>
                  <a:spcPct val="0"/>
                </a:spcAft>
                <a:buClr>
                  <a:prstClr val="white"/>
                </a:buClr>
              </a:pPr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  <a:cs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20615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1"/>
          <p:cNvSpPr txBox="1">
            <a:spLocks/>
          </p:cNvSpPr>
          <p:nvPr/>
        </p:nvSpPr>
        <p:spPr>
          <a:xfrm>
            <a:off x="977495" y="1425073"/>
            <a:ext cx="10515600" cy="500744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457200" rtl="0" eaLnBrk="1" latinLnBrk="0" hangingPunct="1">
              <a:spcBef>
                <a:spcPts val="1200"/>
              </a:spcBef>
              <a:spcAft>
                <a:spcPts val="0"/>
              </a:spcAft>
              <a:buFont typeface="Wingdings" panose="05000000000000000000" pitchFamily="2" charset="2"/>
              <a:buNone/>
              <a:defRPr sz="1800" b="0" kern="1200">
                <a:solidFill>
                  <a:srgbClr val="0071C5"/>
                </a:solidFill>
                <a:latin typeface="+mn-lt"/>
                <a:ea typeface="+mn-ea"/>
                <a:cs typeface="Intel Clear" panose="020B0604020203020204" pitchFamily="34" charset="0"/>
              </a:defRPr>
            </a:lvl1pPr>
            <a:lvl2pPr marL="225425" indent="-225425" algn="l" defTabSz="457200" rtl="0" eaLnBrk="1" latinLnBrk="0" hangingPunct="1">
              <a:spcBef>
                <a:spcPts val="1200"/>
              </a:spcBef>
              <a:buFont typeface="Wingdings" charset="2"/>
              <a:buChar char="§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Intel Clear" panose="020B0604020203020204" pitchFamily="34" charset="0"/>
              </a:defRPr>
            </a:lvl2pPr>
            <a:lvl3pPr marL="571500" indent="-228600" algn="l" defTabSz="457200" rtl="0" eaLnBrk="1" latinLnBrk="0" hangingPunct="1">
              <a:spcBef>
                <a:spcPts val="800"/>
              </a:spcBef>
              <a:buFont typeface="Intel Clear" panose="020B0604020203020204" pitchFamily="34" charset="0"/>
              <a:buChar char="–"/>
              <a:defRPr sz="1600" kern="1200">
                <a:solidFill>
                  <a:schemeClr val="tx2"/>
                </a:solidFill>
                <a:latin typeface="+mn-lt"/>
                <a:ea typeface="+mn-ea"/>
                <a:cs typeface="Intel Clear" panose="020B0604020203020204" pitchFamily="34" charset="0"/>
              </a:defRPr>
            </a:lvl3pPr>
            <a:lvl4pPr marL="969963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chemeClr val="tx2"/>
                </a:solidFill>
                <a:latin typeface="+mn-lt"/>
                <a:ea typeface="+mn-ea"/>
                <a:cs typeface="Intel Clear" panose="020B0604020203020204" pitchFamily="34" charset="0"/>
              </a:defRPr>
            </a:lvl4pPr>
            <a:lvl5pPr marL="1319213" indent="-228600" algn="l" defTabSz="457200" rtl="0" eaLnBrk="1" latinLnBrk="0" hangingPunct="1">
              <a:spcBef>
                <a:spcPct val="20000"/>
              </a:spcBef>
              <a:buFont typeface="Intel Clear" panose="020B0604020203020204" pitchFamily="34" charset="0"/>
              <a:buChar char="–"/>
              <a:defRPr sz="1400" kern="1200">
                <a:solidFill>
                  <a:schemeClr val="tx2"/>
                </a:solidFill>
                <a:latin typeface="+mn-lt"/>
                <a:ea typeface="+mn-ea"/>
                <a:cs typeface="Intel Clear" panose="020B0604020203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Inference implementation parameters	</a:t>
            </a:r>
          </a:p>
          <a:p>
            <a:pPr marL="914377" lvl="1" indent="-457189">
              <a:spcBef>
                <a:spcPts val="0"/>
              </a:spcBef>
              <a:buFont typeface="+mj-lt"/>
              <a:buAutoNum type="arabicPeriod"/>
            </a:pPr>
            <a:r>
              <a:rPr lang="en-US" b="1" dirty="0"/>
              <a:t>Throughput </a:t>
            </a:r>
          </a:p>
          <a:p>
            <a:pPr lvl="2" indent="0">
              <a:spcBef>
                <a:spcPts val="0"/>
              </a:spcBef>
              <a:buNone/>
            </a:pPr>
            <a:r>
              <a:rPr lang="en-US" dirty="0"/>
              <a:t>System requirements will dictate the minimal Frames per second (FPS) or Inferences per second (IPS)</a:t>
            </a:r>
          </a:p>
          <a:p>
            <a:pPr lvl="2" indent="0">
              <a:spcBef>
                <a:spcPts val="0"/>
              </a:spcBef>
              <a:buNone/>
            </a:pPr>
            <a:r>
              <a:rPr lang="en-US" dirty="0"/>
              <a:t>Select the lowest frame rate that satisfies the requirements.</a:t>
            </a:r>
          </a:p>
          <a:p>
            <a:pPr lvl="2" indent="0">
              <a:spcBef>
                <a:spcPts val="0"/>
              </a:spcBef>
              <a:buNone/>
            </a:pPr>
            <a:r>
              <a:rPr lang="en-US" dirty="0"/>
              <a:t>Inference is a highly compute intensive task (e.g. VGG16 ~31 GOP/Image)</a:t>
            </a:r>
          </a:p>
          <a:p>
            <a:pPr marL="914377" lvl="1" indent="-457189">
              <a:spcBef>
                <a:spcPts val="0"/>
              </a:spcBef>
              <a:buFont typeface="+mj-lt"/>
              <a:buAutoNum type="arabicPeriod"/>
            </a:pPr>
            <a:r>
              <a:rPr lang="en-US" b="1" dirty="0"/>
              <a:t>Latency</a:t>
            </a:r>
          </a:p>
          <a:p>
            <a:pPr lvl="2" indent="0">
              <a:spcBef>
                <a:spcPts val="0"/>
              </a:spcBef>
              <a:buNone/>
            </a:pPr>
            <a:r>
              <a:rPr lang="en-US" dirty="0"/>
              <a:t>Time from data being available for analysis to the time a result is available</a:t>
            </a:r>
          </a:p>
          <a:p>
            <a:pPr lvl="2" indent="0">
              <a:spcBef>
                <a:spcPts val="0"/>
              </a:spcBef>
              <a:buNone/>
            </a:pPr>
            <a:r>
              <a:rPr lang="en-US" dirty="0"/>
              <a:t>Bottleneck may include network latency, buffer copies, etc. </a:t>
            </a:r>
          </a:p>
          <a:p>
            <a:pPr lvl="2" indent="0">
              <a:spcBef>
                <a:spcPts val="0"/>
              </a:spcBef>
              <a:buNone/>
            </a:pPr>
            <a:r>
              <a:rPr lang="en-US" sz="1400" u="sng" dirty="0"/>
              <a:t>Batching</a:t>
            </a:r>
            <a:r>
              <a:rPr lang="en-US" sz="1400" dirty="0"/>
              <a:t> will cause the latency to increase, but throughput and efficiency will also increased  </a:t>
            </a:r>
          </a:p>
          <a:p>
            <a:pPr marL="914377" lvl="1" indent="-457189">
              <a:spcBef>
                <a:spcPts val="0"/>
              </a:spcBef>
              <a:buFont typeface="+mj-lt"/>
              <a:buAutoNum type="arabicPeriod"/>
            </a:pPr>
            <a:r>
              <a:rPr lang="en-US" b="1" dirty="0"/>
              <a:t>Memory</a:t>
            </a:r>
          </a:p>
          <a:p>
            <a:pPr lvl="2" indent="0">
              <a:spcBef>
                <a:spcPts val="0"/>
              </a:spcBef>
              <a:buNone/>
            </a:pPr>
            <a:r>
              <a:rPr lang="en-US" dirty="0"/>
              <a:t>Size of model. Size of images being processed.</a:t>
            </a:r>
          </a:p>
          <a:p>
            <a:pPr lvl="2" indent="0">
              <a:spcBef>
                <a:spcPts val="0"/>
              </a:spcBef>
              <a:buNone/>
            </a:pPr>
            <a:r>
              <a:rPr lang="en-US" dirty="0"/>
              <a:t>Consider your system memory capacity, memory bandwidth etc.</a:t>
            </a:r>
          </a:p>
          <a:p>
            <a:pPr marL="914377" lvl="1" indent="-457189">
              <a:spcBef>
                <a:spcPts val="0"/>
              </a:spcBef>
              <a:buFont typeface="+mj-lt"/>
              <a:buAutoNum type="arabicPeriod"/>
            </a:pPr>
            <a:r>
              <a:rPr lang="en-US" b="1" dirty="0">
                <a:solidFill>
                  <a:prstClr val="black"/>
                </a:solidFill>
              </a:rPr>
              <a:t>Efficiency</a:t>
            </a:r>
          </a:p>
          <a:p>
            <a:pPr marL="457189" lvl="1" indent="0">
              <a:spcBef>
                <a:spcPts val="0"/>
              </a:spcBef>
              <a:buNone/>
            </a:pPr>
            <a:r>
              <a:rPr lang="en-US" dirty="0"/>
              <a:t>	Inferences/sec/watt = (Inferences/sec)  / (System Power (W))</a:t>
            </a:r>
          </a:p>
          <a:p>
            <a:pPr marL="457189" lvl="1" indent="0">
              <a:spcBef>
                <a:spcPts val="0"/>
              </a:spcBef>
              <a:buNone/>
            </a:pPr>
            <a:r>
              <a:rPr lang="en-US" dirty="0"/>
              <a:t>	An important criteria for HW selection.</a:t>
            </a:r>
          </a:p>
          <a:p>
            <a:pPr marL="457189" lvl="1" indent="0">
              <a:spcBef>
                <a:spcPts val="0"/>
              </a:spcBef>
              <a:buNone/>
            </a:pPr>
            <a:r>
              <a:rPr lang="en-US" dirty="0"/>
              <a:t>	A real system has power and price limitations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1543608" y="255554"/>
            <a:ext cx="10084301" cy="1033372"/>
            <a:chOff x="2107699" y="0"/>
            <a:chExt cx="10084301" cy="1033372"/>
          </a:xfrm>
        </p:grpSpPr>
        <p:sp>
          <p:nvSpPr>
            <p:cNvPr id="6" name="TextBox 5"/>
            <p:cNvSpPr txBox="1"/>
            <p:nvPr/>
          </p:nvSpPr>
          <p:spPr>
            <a:xfrm>
              <a:off x="2107699" y="168719"/>
              <a:ext cx="616547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>
                  <a:solidFill>
                    <a:srgbClr val="0070C0"/>
                  </a:solidFill>
                </a:rPr>
                <a:t>Inference on an edge system</a:t>
              </a:r>
            </a:p>
          </p:txBody>
        </p:sp>
        <p:pic>
          <p:nvPicPr>
            <p:cNvPr id="7" name="Picture 2" descr="Image result for inference edge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29816" y="1086"/>
              <a:ext cx="3262184" cy="10322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/>
            <p:cNvSpPr/>
            <p:nvPr/>
          </p:nvSpPr>
          <p:spPr bwMode="auto">
            <a:xfrm>
              <a:off x="8929816" y="0"/>
              <a:ext cx="1209371" cy="1033372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82483" tIns="91260" rIns="182483" bIns="91260" numCol="1" rtlCol="0" anchor="t" anchorCtr="1" compatLnSpc="1">
              <a:prstTxWarp prst="textNoShape">
                <a:avLst/>
              </a:prstTxWarp>
              <a:noAutofit/>
            </a:bodyPr>
            <a:lstStyle/>
            <a:p>
              <a:pPr algn="ctr" defTabSz="1826225" fontAlgn="base">
                <a:lnSpc>
                  <a:spcPct val="95000"/>
                </a:lnSpc>
                <a:spcBef>
                  <a:spcPct val="30000"/>
                </a:spcBef>
                <a:spcAft>
                  <a:spcPct val="0"/>
                </a:spcAft>
                <a:buClr>
                  <a:prstClr val="white"/>
                </a:buClr>
              </a:pPr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  <a:cs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15329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>
                <a:solidFill>
                  <a:prstClr val="white"/>
                </a:solidFill>
              </a:rPr>
              <a:pPr/>
              <a:t>8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 dirty="0">
              <a:solidFill>
                <a:prstClr val="white"/>
              </a:solidFill>
            </a:endParaRPr>
          </a:p>
        </p:txBody>
      </p:sp>
      <p:graphicFrame>
        <p:nvGraphicFramePr>
          <p:cNvPr id="4" name="Content Placeholder 5"/>
          <p:cNvGraphicFramePr>
            <a:graphicFrameLocks/>
          </p:cNvGraphicFramePr>
          <p:nvPr>
            <p:extLst/>
          </p:nvPr>
        </p:nvGraphicFramePr>
        <p:xfrm>
          <a:off x="970598" y="1490879"/>
          <a:ext cx="6734621" cy="1265808"/>
        </p:xfrm>
        <a:graphic>
          <a:graphicData uri="http://schemas.openxmlformats.org/drawingml/2006/table">
            <a:tbl>
              <a:tblPr/>
              <a:tblGrid>
                <a:gridCol w="6675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26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755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6755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0674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5088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0397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23775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1096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Network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IP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Batch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Precision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Inf/sec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WL Power (W)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Latency (mS)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Efficiency (Inf/W)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096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Alexnet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A10 1150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FP11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9.91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2.66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096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Alexnet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A10 1150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FP11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187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10.70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4.92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096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Alexnet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A10 1150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FP11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12.16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8.66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096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Alexnet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A10 1150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FP11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15.36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13.71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096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Alexnet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A10 1150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FP16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96.00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26.32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881433" y="2895639"/>
            <a:ext cx="655019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Tradeoffs in this example.</a:t>
            </a:r>
          </a:p>
          <a:p>
            <a:r>
              <a:rPr lang="en-US" dirty="0"/>
              <a:t>Inference/Sec and Efficiency increases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/>
              <a:t>with larger batch size, </a:t>
            </a:r>
          </a:p>
          <a:p>
            <a:r>
              <a:rPr lang="en-US" dirty="0"/>
              <a:t>but also latency 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/>
              <a:t>..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66907"/>
          <a:stretch/>
        </p:blipFill>
        <p:spPr>
          <a:xfrm>
            <a:off x="7990241" y="2756687"/>
            <a:ext cx="2894339" cy="417032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85952" y="4832416"/>
            <a:ext cx="684193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But batch size is not a silver bullet</a:t>
            </a:r>
          </a:p>
          <a:p>
            <a:r>
              <a:rPr lang="en-US" dirty="0"/>
              <a:t>Batch 32 is probably the sweet-point for this specific device</a:t>
            </a:r>
          </a:p>
          <a:p>
            <a:r>
              <a:rPr lang="en-US" dirty="0"/>
              <a:t>Higher batches limited by available memory size and bandwidth</a:t>
            </a:r>
          </a:p>
        </p:txBody>
      </p:sp>
      <p:sp>
        <p:nvSpPr>
          <p:cNvPr id="8" name="TextBox 7"/>
          <p:cNvSpPr txBox="1"/>
          <p:nvPr/>
        </p:nvSpPr>
        <p:spPr>
          <a:xfrm rot="16200000">
            <a:off x="7080202" y="4781206"/>
            <a:ext cx="16017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FPS (Frames/Sec)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366642" y="5572960"/>
            <a:ext cx="6848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batch </a:t>
            </a:r>
          </a:p>
          <a:p>
            <a:pPr algn="ctr"/>
            <a:r>
              <a:rPr lang="en-US" sz="1400" dirty="0"/>
              <a:t>size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4556575" y="1673876"/>
            <a:ext cx="0" cy="108281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6341832" y="1673876"/>
            <a:ext cx="0" cy="108281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7508157" y="1673876"/>
            <a:ext cx="0" cy="108281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/>
          <p:cNvGrpSpPr/>
          <p:nvPr/>
        </p:nvGrpSpPr>
        <p:grpSpPr>
          <a:xfrm>
            <a:off x="1080199" y="69011"/>
            <a:ext cx="10084301" cy="1033372"/>
            <a:chOff x="2107699" y="0"/>
            <a:chExt cx="10084301" cy="1033372"/>
          </a:xfrm>
        </p:grpSpPr>
        <p:sp>
          <p:nvSpPr>
            <p:cNvPr id="14" name="TextBox 13"/>
            <p:cNvSpPr txBox="1"/>
            <p:nvPr/>
          </p:nvSpPr>
          <p:spPr>
            <a:xfrm>
              <a:off x="2107699" y="168719"/>
              <a:ext cx="616547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>
                  <a:solidFill>
                    <a:srgbClr val="0070C0"/>
                  </a:solidFill>
                </a:rPr>
                <a:t>Inference on an edge system</a:t>
              </a:r>
            </a:p>
          </p:txBody>
        </p:sp>
        <p:pic>
          <p:nvPicPr>
            <p:cNvPr id="15" name="Picture 2" descr="Image result for inference edge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29816" y="1086"/>
              <a:ext cx="3262184" cy="10322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Rectangle 15"/>
            <p:cNvSpPr/>
            <p:nvPr/>
          </p:nvSpPr>
          <p:spPr bwMode="auto">
            <a:xfrm>
              <a:off x="8929816" y="0"/>
              <a:ext cx="1209371" cy="1033372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82483" tIns="91260" rIns="182483" bIns="91260" numCol="1" rtlCol="0" anchor="t" anchorCtr="1" compatLnSpc="1">
              <a:prstTxWarp prst="textNoShape">
                <a:avLst/>
              </a:prstTxWarp>
              <a:noAutofit/>
            </a:bodyPr>
            <a:lstStyle/>
            <a:p>
              <a:pPr algn="ctr" defTabSz="1826225" fontAlgn="base">
                <a:lnSpc>
                  <a:spcPct val="95000"/>
                </a:lnSpc>
                <a:spcBef>
                  <a:spcPct val="30000"/>
                </a:spcBef>
                <a:spcAft>
                  <a:spcPct val="0"/>
                </a:spcAft>
                <a:buClr>
                  <a:prstClr val="white"/>
                </a:buClr>
              </a:pPr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  <a:cs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36494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1"/>
          <p:cNvSpPr txBox="1">
            <a:spLocks/>
          </p:cNvSpPr>
          <p:nvPr/>
        </p:nvSpPr>
        <p:spPr>
          <a:xfrm>
            <a:off x="725577" y="1326461"/>
            <a:ext cx="10515600" cy="5007444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ts val="1200"/>
              </a:spcBef>
              <a:spcAft>
                <a:spcPts val="0"/>
              </a:spcAft>
              <a:buFont typeface="Wingdings" panose="05000000000000000000" pitchFamily="2" charset="2"/>
              <a:buNone/>
              <a:defRPr sz="1800" b="0" kern="1200">
                <a:solidFill>
                  <a:srgbClr val="0071C5"/>
                </a:solidFill>
                <a:latin typeface="+mn-lt"/>
                <a:ea typeface="+mn-ea"/>
                <a:cs typeface="Intel Clear" panose="020B0604020203020204" pitchFamily="34" charset="0"/>
              </a:defRPr>
            </a:lvl1pPr>
            <a:lvl2pPr marL="225425" indent="-225425" algn="l" defTabSz="457200" rtl="0" eaLnBrk="1" latinLnBrk="0" hangingPunct="1">
              <a:spcBef>
                <a:spcPts val="1200"/>
              </a:spcBef>
              <a:buFont typeface="Wingdings" charset="2"/>
              <a:buChar char="§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Intel Clear" panose="020B0604020203020204" pitchFamily="34" charset="0"/>
              </a:defRPr>
            </a:lvl2pPr>
            <a:lvl3pPr marL="571500" indent="-228600" algn="l" defTabSz="457200" rtl="0" eaLnBrk="1" latinLnBrk="0" hangingPunct="1">
              <a:spcBef>
                <a:spcPts val="800"/>
              </a:spcBef>
              <a:buFont typeface="Intel Clear" panose="020B0604020203020204" pitchFamily="34" charset="0"/>
              <a:buChar char="–"/>
              <a:defRPr sz="1600" kern="1200">
                <a:solidFill>
                  <a:schemeClr val="tx2"/>
                </a:solidFill>
                <a:latin typeface="+mn-lt"/>
                <a:ea typeface="+mn-ea"/>
                <a:cs typeface="Intel Clear" panose="020B0604020203020204" pitchFamily="34" charset="0"/>
              </a:defRPr>
            </a:lvl3pPr>
            <a:lvl4pPr marL="969963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chemeClr val="tx2"/>
                </a:solidFill>
                <a:latin typeface="+mn-lt"/>
                <a:ea typeface="+mn-ea"/>
                <a:cs typeface="Intel Clear" panose="020B0604020203020204" pitchFamily="34" charset="0"/>
              </a:defRPr>
            </a:lvl4pPr>
            <a:lvl5pPr marL="1319213" indent="-228600" algn="l" defTabSz="457200" rtl="0" eaLnBrk="1" latinLnBrk="0" hangingPunct="1">
              <a:spcBef>
                <a:spcPct val="20000"/>
              </a:spcBef>
              <a:buFont typeface="Intel Clear" panose="020B0604020203020204" pitchFamily="34" charset="0"/>
              <a:buChar char="–"/>
              <a:defRPr sz="1400" kern="1200">
                <a:solidFill>
                  <a:schemeClr val="tx2"/>
                </a:solidFill>
                <a:latin typeface="+mn-lt"/>
                <a:ea typeface="+mn-ea"/>
                <a:cs typeface="Intel Clear" panose="020B0604020203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Weights format	</a:t>
            </a:r>
          </a:p>
          <a:p>
            <a:pPr lvl="1"/>
            <a:r>
              <a:rPr lang="en-US" sz="1800" dirty="0"/>
              <a:t>Most networks today are trained with FP32 format</a:t>
            </a:r>
          </a:p>
          <a:p>
            <a:pPr lvl="1"/>
            <a:r>
              <a:rPr lang="en-US" sz="1800" dirty="0"/>
              <a:t>Model optimizer can change the weights format to FP16 or others</a:t>
            </a:r>
          </a:p>
          <a:p>
            <a:pPr lvl="1"/>
            <a:r>
              <a:rPr lang="en-US" sz="1800" dirty="0"/>
              <a:t>A more compact format can help with memory bandwidth and compute, but it really </a:t>
            </a:r>
            <a:r>
              <a:rPr lang="en-US" sz="1800" b="1" dirty="0"/>
              <a:t>depends on the devices (CPU/GPU/FPGA/</a:t>
            </a:r>
            <a:r>
              <a:rPr lang="en-US" sz="1800" b="1" dirty="0" err="1"/>
              <a:t>etc</a:t>
            </a:r>
            <a:r>
              <a:rPr lang="en-US" sz="1800" b="1" dirty="0"/>
              <a:t>) architecture</a:t>
            </a:r>
          </a:p>
          <a:p>
            <a:pPr lvl="1"/>
            <a:r>
              <a:rPr lang="en-US" sz="1800" dirty="0"/>
              <a:t>This might vary with the topology, but in general we recommend</a:t>
            </a:r>
          </a:p>
          <a:p>
            <a:pPr lvl="2"/>
            <a:r>
              <a:rPr lang="en-US" sz="1800" dirty="0"/>
              <a:t>FP32 for CPU</a:t>
            </a:r>
          </a:p>
          <a:p>
            <a:pPr lvl="2"/>
            <a:r>
              <a:rPr lang="en-US" sz="1800" dirty="0"/>
              <a:t>FP16 for GPU and other device types</a:t>
            </a:r>
          </a:p>
          <a:p>
            <a:pPr marL="914377" lvl="2" indent="0">
              <a:buNone/>
            </a:pPr>
            <a:endParaRPr lang="en-US" sz="800" dirty="0"/>
          </a:p>
          <a:p>
            <a:pPr lvl="1"/>
            <a:endParaRPr lang="en-US" sz="2133" dirty="0"/>
          </a:p>
        </p:txBody>
      </p:sp>
      <p:grpSp>
        <p:nvGrpSpPr>
          <p:cNvPr id="5" name="Group 4"/>
          <p:cNvGrpSpPr/>
          <p:nvPr/>
        </p:nvGrpSpPr>
        <p:grpSpPr>
          <a:xfrm>
            <a:off x="1156878" y="1"/>
            <a:ext cx="10084301" cy="1033372"/>
            <a:chOff x="2107699" y="0"/>
            <a:chExt cx="10084301" cy="1033372"/>
          </a:xfrm>
        </p:grpSpPr>
        <p:sp>
          <p:nvSpPr>
            <p:cNvPr id="6" name="TextBox 5"/>
            <p:cNvSpPr txBox="1"/>
            <p:nvPr/>
          </p:nvSpPr>
          <p:spPr>
            <a:xfrm>
              <a:off x="2107699" y="168719"/>
              <a:ext cx="616547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>
                  <a:solidFill>
                    <a:srgbClr val="0070C0"/>
                  </a:solidFill>
                </a:rPr>
                <a:t>Inference on an edge system</a:t>
              </a:r>
            </a:p>
          </p:txBody>
        </p:sp>
        <p:pic>
          <p:nvPicPr>
            <p:cNvPr id="7" name="Picture 2" descr="Image result for inference edge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29816" y="1086"/>
              <a:ext cx="3262184" cy="10322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/>
            <p:cNvSpPr/>
            <p:nvPr/>
          </p:nvSpPr>
          <p:spPr bwMode="auto">
            <a:xfrm>
              <a:off x="8929816" y="0"/>
              <a:ext cx="1209371" cy="1033372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82483" tIns="91260" rIns="182483" bIns="91260" numCol="1" rtlCol="0" anchor="t" anchorCtr="1" compatLnSpc="1">
              <a:prstTxWarp prst="textNoShape">
                <a:avLst/>
              </a:prstTxWarp>
              <a:noAutofit/>
            </a:bodyPr>
            <a:lstStyle/>
            <a:p>
              <a:pPr algn="ctr" defTabSz="1826225" fontAlgn="base">
                <a:lnSpc>
                  <a:spcPct val="95000"/>
                </a:lnSpc>
                <a:spcBef>
                  <a:spcPct val="30000"/>
                </a:spcBef>
                <a:spcAft>
                  <a:spcPct val="0"/>
                </a:spcAft>
                <a:buClr>
                  <a:prstClr val="white"/>
                </a:buClr>
              </a:pPr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  <a:cs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56647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2_Intel 20150715">
  <a:themeElements>
    <a:clrScheme name="Custom 28">
      <a:dk1>
        <a:sysClr val="windowText" lastClr="000000"/>
      </a:dk1>
      <a:lt1>
        <a:sysClr val="window" lastClr="FFFFFF"/>
      </a:lt1>
      <a:dk2>
        <a:srgbClr val="003C71"/>
      </a:dk2>
      <a:lt2>
        <a:srgbClr val="B1BABF"/>
      </a:lt2>
      <a:accent1>
        <a:srgbClr val="0071C5"/>
      </a:accent1>
      <a:accent2>
        <a:srgbClr val="00AEEF"/>
      </a:accent2>
      <a:accent3>
        <a:srgbClr val="F3D54E"/>
      </a:accent3>
      <a:accent4>
        <a:srgbClr val="FFA300"/>
      </a:accent4>
      <a:accent5>
        <a:srgbClr val="FC4C02"/>
      </a:accent5>
      <a:accent6>
        <a:srgbClr val="C3D600"/>
      </a:accent6>
      <a:hlink>
        <a:srgbClr val="00AEEF"/>
      </a:hlink>
      <a:folHlink>
        <a:srgbClr val="B1BABF"/>
      </a:folHlink>
    </a:clrScheme>
    <a:fontScheme name="Custom 47">
      <a:majorFont>
        <a:latin typeface="Intel Clear Pro"/>
        <a:ea typeface=""/>
        <a:cs typeface=""/>
      </a:majorFont>
      <a:minorFont>
        <a:latin typeface="Intel Clear"/>
        <a:ea typeface=""/>
        <a:cs typeface="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 cap="rnd">
          <a:solidFill>
            <a:schemeClr val="tx2"/>
          </a:solidFill>
          <a:prstDash val="soli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dirty="0" err="1" smtClean="0">
            <a:solidFill>
              <a:schemeClr val="tx2"/>
            </a:solidFill>
            <a:latin typeface="+mn-lt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Int_PPT Template_ClearPro_16x9">
  <a:themeElements>
    <a:clrScheme name="Intel Color Palette">
      <a:dk1>
        <a:sysClr val="windowText" lastClr="000000"/>
      </a:dk1>
      <a:lt1>
        <a:sysClr val="window" lastClr="FFFFFF"/>
      </a:lt1>
      <a:dk2>
        <a:srgbClr val="003C71"/>
      </a:dk2>
      <a:lt2>
        <a:srgbClr val="B1BABF"/>
      </a:lt2>
      <a:accent1>
        <a:srgbClr val="0071C5"/>
      </a:accent1>
      <a:accent2>
        <a:srgbClr val="00AEEF"/>
      </a:accent2>
      <a:accent3>
        <a:srgbClr val="F3D54E"/>
      </a:accent3>
      <a:accent4>
        <a:srgbClr val="FFA300"/>
      </a:accent4>
      <a:accent5>
        <a:srgbClr val="FC4C02"/>
      </a:accent5>
      <a:accent6>
        <a:srgbClr val="C3D600"/>
      </a:accent6>
      <a:hlink>
        <a:srgbClr val="0071C5"/>
      </a:hlink>
      <a:folHlink>
        <a:srgbClr val="00AEEF"/>
      </a:folHlink>
    </a:clrScheme>
    <a:fontScheme name="Intel Clear">
      <a:majorFont>
        <a:latin typeface="Intel Clear"/>
        <a:ea typeface=""/>
        <a:cs typeface=""/>
      </a:majorFont>
      <a:minorFont>
        <a:latin typeface="Intel Cle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2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vert="horz" wrap="square" lIns="0" tIns="0" rIns="0" bIns="0" rtlCol="0">
        <a:spAutoFit/>
      </a:bodyPr>
      <a:lstStyle>
        <a:defPPr>
          <a:defRPr sz="1100" dirty="0" err="1" smtClean="0">
            <a:solidFill>
              <a:srgbClr val="003C7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Intel_DPD_PPT_16x9_021518.pptx" id="{C3E85878-FD63-431D-BF96-39FEDCBAD1A1}" vid="{D0B8296E-62A8-4C93-B283-232CE1AA354C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</TotalTime>
  <Words>2322</Words>
  <Application>Microsoft Macintosh PowerPoint</Application>
  <PresentationFormat>Widescreen</PresentationFormat>
  <Paragraphs>533</Paragraphs>
  <Slides>46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46</vt:i4>
      </vt:variant>
    </vt:vector>
  </HeadingPairs>
  <TitlesOfParts>
    <vt:vector size="60" baseType="lpstr">
      <vt:lpstr>ＭＳ Ｐゴシック</vt:lpstr>
      <vt:lpstr>Arial</vt:lpstr>
      <vt:lpstr>Arial Narrow</vt:lpstr>
      <vt:lpstr>Calibri</vt:lpstr>
      <vt:lpstr>Consolas</vt:lpstr>
      <vt:lpstr>Intel Clear</vt:lpstr>
      <vt:lpstr>Intel Clear Light</vt:lpstr>
      <vt:lpstr>Intel Clear Pro</vt:lpstr>
      <vt:lpstr>Neo Sans Intel</vt:lpstr>
      <vt:lpstr>Neo Sans Intel Medium</vt:lpstr>
      <vt:lpstr>Times New Roman</vt:lpstr>
      <vt:lpstr>Wingdings</vt:lpstr>
      <vt:lpstr>2_Intel 20150715</vt:lpstr>
      <vt:lpstr>Int_PPT Template_ClearPro_16x9</vt:lpstr>
      <vt:lpstr>PowerPoint Presentation</vt:lpstr>
      <vt:lpstr>Smart video Workshop Overview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Inference Engine</vt:lpstr>
      <vt:lpstr>Inference Engine Architecture</vt:lpstr>
      <vt:lpstr>Workflow</vt:lpstr>
      <vt:lpstr>Load model</vt:lpstr>
      <vt:lpstr>Load plugin</vt:lpstr>
      <vt:lpstr>Input</vt:lpstr>
      <vt:lpstr>Output</vt:lpstr>
      <vt:lpstr>Prepare input data</vt:lpstr>
      <vt:lpstr>Infer</vt:lpstr>
      <vt:lpstr>Pre-processing</vt:lpstr>
      <vt:lpstr>Pre-processing</vt:lpstr>
      <vt:lpstr>Pre-processing</vt:lpstr>
      <vt:lpstr>PowerPoint Presentation</vt:lpstr>
      <vt:lpstr>Model Optimizer</vt:lpstr>
      <vt:lpstr>Canonical Developer workflow</vt:lpstr>
      <vt:lpstr>Model Optimizer</vt:lpstr>
      <vt:lpstr>Model Optimizer</vt:lpstr>
      <vt:lpstr>Model Optimizer High-level Architecture</vt:lpstr>
      <vt:lpstr>Optimizations: Batch Normalization</vt:lpstr>
      <vt:lpstr>Optimizations: Convolution + Eltwise</vt:lpstr>
      <vt:lpstr>Performance benefits based on ResNet-152</vt:lpstr>
      <vt:lpstr>Model Optimizer: Usage</vt:lpstr>
      <vt:lpstr>Intermediate Representation (IR) </vt:lpstr>
      <vt:lpstr>PowerPoint Presentation</vt:lpstr>
      <vt:lpstr>Industry trend: the Heterogeneous Era</vt:lpstr>
      <vt:lpstr>Couple of Hetero dichotomies</vt:lpstr>
      <vt:lpstr>PowerPoint Presentation</vt:lpstr>
      <vt:lpstr>PowerPoint Presentation</vt:lpstr>
      <vt:lpstr>PowerPoint Presentation</vt:lpstr>
      <vt:lpstr>Intel® Movidius™ Myriad™ 2 Hardware</vt:lpstr>
      <vt:lpstr>PowerPoint Presentation</vt:lpstr>
      <vt:lpstr>SSD_GoogleNetV2_caffe/SSD_GoogleNetV2_Deploy.prototxt</vt:lpstr>
      <vt:lpstr>SSD_GoogleNetV2_caffe/SSD_GoogleNetV2_Deploy.prototxt</vt:lpstr>
      <vt:lpstr>SSD_GoogleNetV2_caffe/SSD_GoogleNetV2_Deploy.prototxt</vt:lpstr>
      <vt:lpstr>pascal_voc_classes.txt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44</cp:revision>
  <dcterms:created xsi:type="dcterms:W3CDTF">2018-04-12T18:49:56Z</dcterms:created>
  <dcterms:modified xsi:type="dcterms:W3CDTF">2018-05-01T07:40:59Z</dcterms:modified>
</cp:coreProperties>
</file>